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740" r:id="rId1"/>
  </p:sldMasterIdLst>
  <p:notesMasterIdLst>
    <p:notesMasterId r:id="rId15"/>
  </p:notesMasterIdLst>
  <p:sldIdLst>
    <p:sldId id="291" r:id="rId2"/>
    <p:sldId id="269" r:id="rId3"/>
    <p:sldId id="292" r:id="rId4"/>
    <p:sldId id="271" r:id="rId5"/>
    <p:sldId id="272" r:id="rId6"/>
    <p:sldId id="293" r:id="rId7"/>
    <p:sldId id="294" r:id="rId8"/>
    <p:sldId id="296" r:id="rId9"/>
    <p:sldId id="295" r:id="rId10"/>
    <p:sldId id="297" r:id="rId11"/>
    <p:sldId id="270" r:id="rId12"/>
    <p:sldId id="298" r:id="rId13"/>
    <p:sldId id="299" r:id="rId14"/>
  </p:sldIdLst>
  <p:sldSz cx="12192000" cy="6858000"/>
  <p:notesSz cx="6858000" cy="9144000"/>
  <p:embeddedFontLst>
    <p:embeddedFont>
      <p:font typeface="华文新魏" panose="02010800040101010101" pitchFamily="2" charset="-122"/>
      <p:regular r:id="rId16"/>
    </p:embeddedFont>
    <p:embeddedFont>
      <p:font typeface="微软雅黑" panose="020B0503020204020204" pitchFamily="34" charset="-122"/>
      <p:regular r:id="rId17"/>
      <p:bold r:id="rId18"/>
    </p:embeddedFont>
    <p:embeddedFont>
      <p:font typeface="新宋体" panose="02010609030101010101" pitchFamily="49" charset="-122"/>
      <p:regular r:id="rId19"/>
    </p:embeddedFont>
  </p:embeddedFontLst>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C5E7"/>
    <a:srgbClr val="81A0D7"/>
    <a:srgbClr val="0B83CF"/>
    <a:srgbClr val="548280"/>
    <a:srgbClr val="E1D3B8"/>
    <a:srgbClr val="2CBEFD"/>
    <a:srgbClr val="9A2424"/>
    <a:srgbClr val="68DB13"/>
    <a:srgbClr val="FF9425"/>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68" autoAdjust="0"/>
    <p:restoredTop sz="94660"/>
  </p:normalViewPr>
  <p:slideViewPr>
    <p:cSldViewPr snapToGrid="0">
      <p:cViewPr varScale="1">
        <p:scale>
          <a:sx n="159" d="100"/>
          <a:sy n="159" d="100"/>
        </p:scale>
        <p:origin x="510" y="13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80BFD8-3EFB-4662-A6C5-0617795C5F14}" type="datetimeFigureOut">
              <a:rPr lang="zh-CN" altLang="en-US" smtClean="0"/>
              <a:t>2024/9/2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5E4D13-0F77-4153-B279-5BD9F682CDE0}" type="slidenum">
              <a:rPr lang="zh-CN" altLang="en-US" smtClean="0"/>
              <a:t>‹#›</a:t>
            </a:fld>
            <a:endParaRPr lang="zh-CN" altLang="en-US"/>
          </a:p>
        </p:txBody>
      </p:sp>
    </p:spTree>
    <p:extLst>
      <p:ext uri="{BB962C8B-B14F-4D97-AF65-F5344CB8AC3E}">
        <p14:creationId xmlns:p14="http://schemas.microsoft.com/office/powerpoint/2010/main" val="2769747187"/>
      </p:ext>
    </p:extLst>
  </p:cSld>
  <p:clrMap bg1="lt1" tx1="dk1" bg2="lt2" tx2="dk2" accent1="accent1" accent2="accent2" accent3="accent3" accent4="accent4" accent5="accent5" accent6="accent6" hlink="hlink" folHlink="folHlink"/>
  <p:notesStyle>
    <a:lvl1pPr marL="0" algn="l" defTabSz="816582" rtl="0" eaLnBrk="1" latinLnBrk="0" hangingPunct="1">
      <a:defRPr sz="1072" kern="1200">
        <a:solidFill>
          <a:schemeClr val="tx1"/>
        </a:solidFill>
        <a:latin typeface="+mn-lt"/>
        <a:ea typeface="+mn-ea"/>
        <a:cs typeface="+mn-cs"/>
      </a:defRPr>
    </a:lvl1pPr>
    <a:lvl2pPr marL="408291" algn="l" defTabSz="816582" rtl="0" eaLnBrk="1" latinLnBrk="0" hangingPunct="1">
      <a:defRPr sz="1072" kern="1200">
        <a:solidFill>
          <a:schemeClr val="tx1"/>
        </a:solidFill>
        <a:latin typeface="+mn-lt"/>
        <a:ea typeface="+mn-ea"/>
        <a:cs typeface="+mn-cs"/>
      </a:defRPr>
    </a:lvl2pPr>
    <a:lvl3pPr marL="816582" algn="l" defTabSz="816582" rtl="0" eaLnBrk="1" latinLnBrk="0" hangingPunct="1">
      <a:defRPr sz="1072" kern="1200">
        <a:solidFill>
          <a:schemeClr val="tx1"/>
        </a:solidFill>
        <a:latin typeface="+mn-lt"/>
        <a:ea typeface="+mn-ea"/>
        <a:cs typeface="+mn-cs"/>
      </a:defRPr>
    </a:lvl3pPr>
    <a:lvl4pPr marL="1224873" algn="l" defTabSz="816582" rtl="0" eaLnBrk="1" latinLnBrk="0" hangingPunct="1">
      <a:defRPr sz="1072" kern="1200">
        <a:solidFill>
          <a:schemeClr val="tx1"/>
        </a:solidFill>
        <a:latin typeface="+mn-lt"/>
        <a:ea typeface="+mn-ea"/>
        <a:cs typeface="+mn-cs"/>
      </a:defRPr>
    </a:lvl4pPr>
    <a:lvl5pPr marL="1633164" algn="l" defTabSz="816582" rtl="0" eaLnBrk="1" latinLnBrk="0" hangingPunct="1">
      <a:defRPr sz="1072" kern="1200">
        <a:solidFill>
          <a:schemeClr val="tx1"/>
        </a:solidFill>
        <a:latin typeface="+mn-lt"/>
        <a:ea typeface="+mn-ea"/>
        <a:cs typeface="+mn-cs"/>
      </a:defRPr>
    </a:lvl5pPr>
    <a:lvl6pPr marL="2041455" algn="l" defTabSz="816582" rtl="0" eaLnBrk="1" latinLnBrk="0" hangingPunct="1">
      <a:defRPr sz="1072" kern="1200">
        <a:solidFill>
          <a:schemeClr val="tx1"/>
        </a:solidFill>
        <a:latin typeface="+mn-lt"/>
        <a:ea typeface="+mn-ea"/>
        <a:cs typeface="+mn-cs"/>
      </a:defRPr>
    </a:lvl6pPr>
    <a:lvl7pPr marL="2449746" algn="l" defTabSz="816582" rtl="0" eaLnBrk="1" latinLnBrk="0" hangingPunct="1">
      <a:defRPr sz="1072" kern="1200">
        <a:solidFill>
          <a:schemeClr val="tx1"/>
        </a:solidFill>
        <a:latin typeface="+mn-lt"/>
        <a:ea typeface="+mn-ea"/>
        <a:cs typeface="+mn-cs"/>
      </a:defRPr>
    </a:lvl7pPr>
    <a:lvl8pPr marL="2858037" algn="l" defTabSz="816582" rtl="0" eaLnBrk="1" latinLnBrk="0" hangingPunct="1">
      <a:defRPr sz="1072" kern="1200">
        <a:solidFill>
          <a:schemeClr val="tx1"/>
        </a:solidFill>
        <a:latin typeface="+mn-lt"/>
        <a:ea typeface="+mn-ea"/>
        <a:cs typeface="+mn-cs"/>
      </a:defRPr>
    </a:lvl8pPr>
    <a:lvl9pPr marL="3266328" algn="l" defTabSz="816582" rtl="0" eaLnBrk="1" latinLnBrk="0" hangingPunct="1">
      <a:defRPr sz="107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2</a:t>
            </a:fld>
            <a:endParaRPr lang="zh-CN" altLang="en-US"/>
          </a:p>
        </p:txBody>
      </p:sp>
    </p:spTree>
    <p:extLst>
      <p:ext uri="{BB962C8B-B14F-4D97-AF65-F5344CB8AC3E}">
        <p14:creationId xmlns:p14="http://schemas.microsoft.com/office/powerpoint/2010/main" val="487688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11</a:t>
            </a:fld>
            <a:endParaRPr lang="zh-CN" altLang="en-US"/>
          </a:p>
        </p:txBody>
      </p:sp>
    </p:spTree>
    <p:extLst>
      <p:ext uri="{BB962C8B-B14F-4D97-AF65-F5344CB8AC3E}">
        <p14:creationId xmlns:p14="http://schemas.microsoft.com/office/powerpoint/2010/main" val="3029952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12</a:t>
            </a:fld>
            <a:endParaRPr lang="zh-CN" altLang="en-US"/>
          </a:p>
        </p:txBody>
      </p:sp>
    </p:spTree>
    <p:extLst>
      <p:ext uri="{BB962C8B-B14F-4D97-AF65-F5344CB8AC3E}">
        <p14:creationId xmlns:p14="http://schemas.microsoft.com/office/powerpoint/2010/main" val="1495256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3</a:t>
            </a:fld>
            <a:endParaRPr lang="zh-CN" altLang="en-US"/>
          </a:p>
        </p:txBody>
      </p:sp>
    </p:spTree>
    <p:extLst>
      <p:ext uri="{BB962C8B-B14F-4D97-AF65-F5344CB8AC3E}">
        <p14:creationId xmlns:p14="http://schemas.microsoft.com/office/powerpoint/2010/main" val="3764586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4</a:t>
            </a:fld>
            <a:endParaRPr lang="zh-CN" altLang="en-US"/>
          </a:p>
        </p:txBody>
      </p:sp>
    </p:spTree>
    <p:extLst>
      <p:ext uri="{BB962C8B-B14F-4D97-AF65-F5344CB8AC3E}">
        <p14:creationId xmlns:p14="http://schemas.microsoft.com/office/powerpoint/2010/main" val="2702227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5</a:t>
            </a:fld>
            <a:endParaRPr lang="zh-CN" altLang="en-US"/>
          </a:p>
        </p:txBody>
      </p:sp>
    </p:spTree>
    <p:extLst>
      <p:ext uri="{BB962C8B-B14F-4D97-AF65-F5344CB8AC3E}">
        <p14:creationId xmlns:p14="http://schemas.microsoft.com/office/powerpoint/2010/main" val="2579910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6</a:t>
            </a:fld>
            <a:endParaRPr lang="zh-CN" altLang="en-US"/>
          </a:p>
        </p:txBody>
      </p:sp>
    </p:spTree>
    <p:extLst>
      <p:ext uri="{BB962C8B-B14F-4D97-AF65-F5344CB8AC3E}">
        <p14:creationId xmlns:p14="http://schemas.microsoft.com/office/powerpoint/2010/main" val="3410455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7</a:t>
            </a:fld>
            <a:endParaRPr lang="zh-CN" altLang="en-US"/>
          </a:p>
        </p:txBody>
      </p:sp>
    </p:spTree>
    <p:extLst>
      <p:ext uri="{BB962C8B-B14F-4D97-AF65-F5344CB8AC3E}">
        <p14:creationId xmlns:p14="http://schemas.microsoft.com/office/powerpoint/2010/main" val="2530560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8</a:t>
            </a:fld>
            <a:endParaRPr lang="zh-CN" altLang="en-US"/>
          </a:p>
        </p:txBody>
      </p:sp>
    </p:spTree>
    <p:extLst>
      <p:ext uri="{BB962C8B-B14F-4D97-AF65-F5344CB8AC3E}">
        <p14:creationId xmlns:p14="http://schemas.microsoft.com/office/powerpoint/2010/main" val="2313945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9</a:t>
            </a:fld>
            <a:endParaRPr lang="zh-CN" altLang="en-US"/>
          </a:p>
        </p:txBody>
      </p:sp>
    </p:spTree>
    <p:extLst>
      <p:ext uri="{BB962C8B-B14F-4D97-AF65-F5344CB8AC3E}">
        <p14:creationId xmlns:p14="http://schemas.microsoft.com/office/powerpoint/2010/main" val="807951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5E4D13-0F77-4153-B279-5BD9F682CDE0}" type="slidenum">
              <a:rPr lang="zh-CN" altLang="en-US" smtClean="0"/>
              <a:t>10</a:t>
            </a:fld>
            <a:endParaRPr lang="zh-CN" altLang="en-US"/>
          </a:p>
        </p:txBody>
      </p:sp>
    </p:spTree>
    <p:extLst>
      <p:ext uri="{BB962C8B-B14F-4D97-AF65-F5344CB8AC3E}">
        <p14:creationId xmlns:p14="http://schemas.microsoft.com/office/powerpoint/2010/main" val="917407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09/02/2024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32182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9CDA3ED-71EA-4841-8BBD-ABD29DF9F449}" type="datetimeFigureOut">
              <a:rPr lang="zh-CN" altLang="en-US" smtClean="0"/>
              <a:t>2024/9/2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F66BBAD-8FB9-49DF-AAE2-11A181007D83}" type="slidenum">
              <a:rPr lang="zh-CN" altLang="en-US" smtClean="0"/>
              <a:t>‹#›</a:t>
            </a:fld>
            <a:endParaRPr lang="zh-CN" altLang="en-US"/>
          </a:p>
        </p:txBody>
      </p:sp>
    </p:spTree>
    <p:extLst>
      <p:ext uri="{BB962C8B-B14F-4D97-AF65-F5344CB8AC3E}">
        <p14:creationId xmlns:p14="http://schemas.microsoft.com/office/powerpoint/2010/main" val="2209333730"/>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09/02/2024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18116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737403"/>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059898" y="131261"/>
            <a:ext cx="1088760" cy="363818"/>
          </a:xfrm>
          <a:prstGeom prst="rect">
            <a:avLst/>
          </a:prstGeom>
        </p:spPr>
        <p:txBody>
          <a:bodyPr wrap="none" anchor="ctr" anchorCtr="0">
            <a:spAutoFit/>
          </a:bodyPr>
          <a:lstStyle>
            <a:lvl1pPr algn="ctr">
              <a:lnSpc>
                <a:spcPct val="100000"/>
              </a:lnSpc>
              <a:defRPr sz="1764">
                <a:solidFill>
                  <a:schemeClr val="accent1"/>
                </a:solidFill>
              </a:defRPr>
            </a:lvl1pPr>
          </a:lstStyle>
          <a:p>
            <a:r>
              <a:rPr lang="zh-CN" altLang="en-US" dirty="0"/>
              <a:t>标题样式</a:t>
            </a:r>
          </a:p>
        </p:txBody>
      </p:sp>
      <p:sp>
        <p:nvSpPr>
          <p:cNvPr id="3" name="矩形 2"/>
          <p:cNvSpPr/>
          <p:nvPr userDrawn="1"/>
        </p:nvSpPr>
        <p:spPr>
          <a:xfrm>
            <a:off x="-1" y="128587"/>
            <a:ext cx="542925"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34"/>
          </a:p>
        </p:txBody>
      </p:sp>
      <p:sp>
        <p:nvSpPr>
          <p:cNvPr id="4" name="矩形 3"/>
          <p:cNvSpPr/>
          <p:nvPr userDrawn="1"/>
        </p:nvSpPr>
        <p:spPr>
          <a:xfrm>
            <a:off x="2665633" y="128587"/>
            <a:ext cx="9526372"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34"/>
          </a:p>
        </p:txBody>
      </p:sp>
    </p:spTree>
    <p:extLst>
      <p:ext uri="{BB962C8B-B14F-4D97-AF65-F5344CB8AC3E}">
        <p14:creationId xmlns:p14="http://schemas.microsoft.com/office/powerpoint/2010/main" val="2823052782"/>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09/02/2024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72025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C764DE79-268F-4C1A-8933-263129D2AF90}" type="datetimeFigureOut">
              <a:rPr lang="en-US" smtClean="0"/>
              <a:t>09/02/2024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0510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09/02/2024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11535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09/02/2024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5984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19CDA3ED-71EA-4841-8BBD-ABD29DF9F449}" type="datetimeFigureOut">
              <a:rPr lang="zh-CN" altLang="en-US" smtClean="0"/>
              <a:t>2024/9/2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F66BBAD-8FB9-49DF-AAE2-11A181007D83}" type="slidenum">
              <a:rPr lang="zh-CN" altLang="en-US" smtClean="0"/>
              <a:t>‹#›</a:t>
            </a:fld>
            <a:endParaRPr lang="zh-CN" altLang="en-US"/>
          </a:p>
        </p:txBody>
      </p:sp>
    </p:spTree>
    <p:extLst>
      <p:ext uri="{BB962C8B-B14F-4D97-AF65-F5344CB8AC3E}">
        <p14:creationId xmlns:p14="http://schemas.microsoft.com/office/powerpoint/2010/main" val="2490263241"/>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CDA3ED-71EA-4841-8BBD-ABD29DF9F449}" type="datetimeFigureOut">
              <a:rPr lang="zh-CN" altLang="en-US" smtClean="0"/>
              <a:t>2024/9/2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F66BBAD-8FB9-49DF-AAE2-11A181007D83}" type="slidenum">
              <a:rPr lang="zh-CN" altLang="en-US" smtClean="0"/>
              <a:t>‹#›</a:t>
            </a:fld>
            <a:endParaRPr lang="zh-CN" altLang="en-US"/>
          </a:p>
        </p:txBody>
      </p:sp>
    </p:spTree>
    <p:extLst>
      <p:ext uri="{BB962C8B-B14F-4D97-AF65-F5344CB8AC3E}">
        <p14:creationId xmlns:p14="http://schemas.microsoft.com/office/powerpoint/2010/main" val="1794947976"/>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19CDA3ED-71EA-4841-8BBD-ABD29DF9F449}" type="datetimeFigureOut">
              <a:rPr lang="zh-CN" altLang="en-US" smtClean="0"/>
              <a:t>2024/9/2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F66BBAD-8FB9-49DF-AAE2-11A181007D83}" type="slidenum">
              <a:rPr lang="zh-CN" altLang="en-US" smtClean="0"/>
              <a:t>‹#›</a:t>
            </a:fld>
            <a:endParaRPr lang="zh-CN" altLang="en-US"/>
          </a:p>
        </p:txBody>
      </p:sp>
    </p:spTree>
    <p:extLst>
      <p:ext uri="{BB962C8B-B14F-4D97-AF65-F5344CB8AC3E}">
        <p14:creationId xmlns:p14="http://schemas.microsoft.com/office/powerpoint/2010/main" val="176065406"/>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19CDA3ED-71EA-4841-8BBD-ABD29DF9F449}" type="datetimeFigureOut">
              <a:rPr lang="zh-CN" altLang="en-US" smtClean="0"/>
              <a:t>2024/9/2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F66BBAD-8FB9-49DF-AAE2-11A181007D83}" type="slidenum">
              <a:rPr lang="zh-CN" altLang="en-US" smtClean="0"/>
              <a:t>‹#›</a:t>
            </a:fld>
            <a:endParaRPr lang="zh-CN" altLang="en-US"/>
          </a:p>
        </p:txBody>
      </p:sp>
    </p:spTree>
    <p:extLst>
      <p:ext uri="{BB962C8B-B14F-4D97-AF65-F5344CB8AC3E}">
        <p14:creationId xmlns:p14="http://schemas.microsoft.com/office/powerpoint/2010/main" val="1718691121"/>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09/02/2024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98366946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5" r:id="rId13"/>
  </p:sldLayoutIdLst>
  <p:transition spd="slow">
    <p:push/>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png">
            <a:extLst>
              <a:ext uri="{FF2B5EF4-FFF2-40B4-BE49-F238E27FC236}">
                <a16:creationId xmlns:a16="http://schemas.microsoft.com/office/drawing/2014/main" id="{35879D56-1EF1-43EF-8753-EA0CE1EBE9C4}"/>
              </a:ext>
            </a:extLst>
          </p:cNvPr>
          <p:cNvPicPr/>
          <p:nvPr/>
        </p:nvPicPr>
        <p:blipFill>
          <a:blip r:embed="rId2" cstate="print"/>
          <a:stretch>
            <a:fillRect/>
          </a:stretch>
        </p:blipFill>
        <p:spPr>
          <a:xfrm>
            <a:off x="10421100" y="230216"/>
            <a:ext cx="1216997" cy="1065183"/>
          </a:xfrm>
          <a:prstGeom prst="rect">
            <a:avLst/>
          </a:prstGeom>
        </p:spPr>
      </p:pic>
      <p:sp>
        <p:nvSpPr>
          <p:cNvPr id="5" name="文本框 4">
            <a:extLst>
              <a:ext uri="{FF2B5EF4-FFF2-40B4-BE49-F238E27FC236}">
                <a16:creationId xmlns:a16="http://schemas.microsoft.com/office/drawing/2014/main" id="{4F7C2B68-B613-43C0-84BD-56EB51B8901E}"/>
              </a:ext>
            </a:extLst>
          </p:cNvPr>
          <p:cNvSpPr txBox="1"/>
          <p:nvPr/>
        </p:nvSpPr>
        <p:spPr>
          <a:xfrm>
            <a:off x="10421097" y="1066992"/>
            <a:ext cx="1217000" cy="400110"/>
          </a:xfrm>
          <a:prstGeom prst="rect">
            <a:avLst/>
          </a:prstGeom>
          <a:noFill/>
        </p:spPr>
        <p:txBody>
          <a:bodyPr wrap="none" rtlCol="0">
            <a:spAutoFit/>
          </a:bodyPr>
          <a:lstStyle/>
          <a:p>
            <a:r>
              <a:rPr lang="zh-CN" altLang="en-US" sz="2000" b="1" dirty="0">
                <a:solidFill>
                  <a:schemeClr val="accent1">
                    <a:lumMod val="75000"/>
                  </a:schemeClr>
                </a:solidFill>
                <a:latin typeface="+mn-ea"/>
              </a:rPr>
              <a:t>欧通科技</a:t>
            </a:r>
          </a:p>
        </p:txBody>
      </p:sp>
      <p:pic>
        <p:nvPicPr>
          <p:cNvPr id="12" name="图片 11">
            <a:extLst>
              <a:ext uri="{FF2B5EF4-FFF2-40B4-BE49-F238E27FC236}">
                <a16:creationId xmlns:a16="http://schemas.microsoft.com/office/drawing/2014/main" id="{9DCDB317-69CF-4358-9ACB-96931DFCCF90}"/>
              </a:ext>
            </a:extLst>
          </p:cNvPr>
          <p:cNvPicPr>
            <a:picLocks noChangeAspect="1"/>
          </p:cNvPicPr>
          <p:nvPr/>
        </p:nvPicPr>
        <p:blipFill>
          <a:blip r:embed="rId3"/>
          <a:stretch>
            <a:fillRect/>
          </a:stretch>
        </p:blipFill>
        <p:spPr>
          <a:xfrm>
            <a:off x="5907755" y="2703000"/>
            <a:ext cx="1979811" cy="910626"/>
          </a:xfrm>
          <a:prstGeom prst="rect">
            <a:avLst/>
          </a:prstGeom>
        </p:spPr>
      </p:pic>
      <p:pic>
        <p:nvPicPr>
          <p:cNvPr id="17" name="图片 16">
            <a:extLst>
              <a:ext uri="{FF2B5EF4-FFF2-40B4-BE49-F238E27FC236}">
                <a16:creationId xmlns:a16="http://schemas.microsoft.com/office/drawing/2014/main" id="{26E4159F-E436-4C4B-B966-0B20B8033774}"/>
              </a:ext>
            </a:extLst>
          </p:cNvPr>
          <p:cNvPicPr>
            <a:picLocks noChangeAspect="1"/>
          </p:cNvPicPr>
          <p:nvPr/>
        </p:nvPicPr>
        <p:blipFill>
          <a:blip r:embed="rId4"/>
          <a:stretch>
            <a:fillRect/>
          </a:stretch>
        </p:blipFill>
        <p:spPr>
          <a:xfrm>
            <a:off x="1199117" y="1805232"/>
            <a:ext cx="2728823" cy="1808394"/>
          </a:xfrm>
          <a:prstGeom prst="rect">
            <a:avLst/>
          </a:prstGeom>
        </p:spPr>
      </p:pic>
      <p:pic>
        <p:nvPicPr>
          <p:cNvPr id="18" name="图片 17">
            <a:extLst>
              <a:ext uri="{FF2B5EF4-FFF2-40B4-BE49-F238E27FC236}">
                <a16:creationId xmlns:a16="http://schemas.microsoft.com/office/drawing/2014/main" id="{2399609B-639A-43A9-9635-86AE2C33A91C}"/>
              </a:ext>
            </a:extLst>
          </p:cNvPr>
          <p:cNvPicPr>
            <a:picLocks noChangeAspect="1"/>
          </p:cNvPicPr>
          <p:nvPr/>
        </p:nvPicPr>
        <p:blipFill>
          <a:blip r:embed="rId5"/>
          <a:stretch>
            <a:fillRect/>
          </a:stretch>
        </p:blipFill>
        <p:spPr>
          <a:xfrm>
            <a:off x="7887564" y="1805232"/>
            <a:ext cx="2713647" cy="1808394"/>
          </a:xfrm>
          <a:prstGeom prst="rect">
            <a:avLst/>
          </a:prstGeom>
        </p:spPr>
      </p:pic>
      <p:sp>
        <p:nvSpPr>
          <p:cNvPr id="19" name="矩形 18">
            <a:extLst>
              <a:ext uri="{FF2B5EF4-FFF2-40B4-BE49-F238E27FC236}">
                <a16:creationId xmlns:a16="http://schemas.microsoft.com/office/drawing/2014/main" id="{6AA909E0-9C67-4FCD-9B8A-A0ECA9B89719}"/>
              </a:ext>
            </a:extLst>
          </p:cNvPr>
          <p:cNvSpPr/>
          <p:nvPr/>
        </p:nvSpPr>
        <p:spPr>
          <a:xfrm>
            <a:off x="101954" y="5919897"/>
            <a:ext cx="10473857" cy="646331"/>
          </a:xfrm>
          <a:prstGeom prst="rect">
            <a:avLst/>
          </a:prstGeom>
        </p:spPr>
        <p:txBody>
          <a:bodyPr wrap="square">
            <a:spAutoFit/>
          </a:bodyPr>
          <a:lstStyle/>
          <a:p>
            <a:pPr marL="2831465" defTabSz="914400">
              <a:spcBef>
                <a:spcPct val="0"/>
              </a:spcBef>
              <a:spcAft>
                <a:spcPts val="0"/>
              </a:spcAft>
            </a:pPr>
            <a:r>
              <a:rPr lang="en-US" altLang="zh-CN" b="1" dirty="0">
                <a:solidFill>
                  <a:schemeClr val="accent1">
                    <a:lumMod val="75000"/>
                  </a:schemeClr>
                </a:solidFill>
                <a:latin typeface="新宋体" panose="02010609030101010101" pitchFamily="49" charset="-122"/>
                <a:ea typeface="新宋体" panose="02010609030101010101" pitchFamily="49" charset="-122"/>
                <a:cs typeface="宋体" panose="02010600030101010101" pitchFamily="2" charset="-122"/>
              </a:rPr>
              <a:t>                </a:t>
            </a:r>
            <a:r>
              <a:rPr lang="zh-CN" altLang="zh-CN" dirty="0">
                <a:solidFill>
                  <a:schemeClr val="accent1"/>
                </a:solidFill>
                <a:latin typeface="+mj-lt"/>
                <a:ea typeface="+mj-ea"/>
                <a:cs typeface="+mj-cs"/>
              </a:rPr>
              <a:t>山东</a:t>
            </a:r>
            <a:r>
              <a:rPr lang="en-US" altLang="zh-CN" dirty="0" err="1">
                <a:solidFill>
                  <a:schemeClr val="accent1"/>
                </a:solidFill>
                <a:latin typeface="+mj-lt"/>
                <a:ea typeface="+mj-ea"/>
                <a:cs typeface="+mj-cs"/>
              </a:rPr>
              <a:t>欧通信息科技有限公司</a:t>
            </a:r>
            <a:endParaRPr lang="zh-CN" altLang="zh-CN" dirty="0">
              <a:solidFill>
                <a:schemeClr val="accent1"/>
              </a:solidFill>
              <a:latin typeface="+mj-lt"/>
              <a:ea typeface="+mj-ea"/>
              <a:cs typeface="+mj-cs"/>
            </a:endParaRPr>
          </a:p>
          <a:p>
            <a:pPr marL="2833370">
              <a:spcAft>
                <a:spcPts val="0"/>
              </a:spcAft>
            </a:pPr>
            <a:r>
              <a:rPr lang="en-US" altLang="zh-CN" b="1" dirty="0">
                <a:solidFill>
                  <a:schemeClr val="accent1">
                    <a:lumMod val="75000"/>
                  </a:schemeClr>
                </a:solidFill>
                <a:latin typeface="新宋体" panose="02010609030101010101" pitchFamily="49" charset="-122"/>
                <a:ea typeface="新宋体" panose="02010609030101010101" pitchFamily="49" charset="-122"/>
                <a:cs typeface="宋体" panose="02010600030101010101" pitchFamily="2" charset="-122"/>
              </a:rPr>
              <a:t>    </a:t>
            </a:r>
            <a:r>
              <a:rPr lang="en-US" altLang="zh-CN" dirty="0">
                <a:solidFill>
                  <a:schemeClr val="accent1"/>
                </a:solidFill>
                <a:latin typeface="+mj-lt"/>
                <a:ea typeface="+mj-ea"/>
                <a:cs typeface="+mj-cs"/>
              </a:rPr>
              <a:t>SHANDONG OUTONG INFORMATION TECHNOLOGY CO. LTD</a:t>
            </a:r>
            <a:endParaRPr lang="zh-CN" altLang="zh-CN" dirty="0">
              <a:solidFill>
                <a:schemeClr val="accent1"/>
              </a:solidFill>
              <a:latin typeface="+mj-lt"/>
              <a:ea typeface="+mj-ea"/>
              <a:cs typeface="+mj-cs"/>
            </a:endParaRPr>
          </a:p>
        </p:txBody>
      </p:sp>
      <p:pic>
        <p:nvPicPr>
          <p:cNvPr id="20" name="图片 19">
            <a:extLst>
              <a:ext uri="{FF2B5EF4-FFF2-40B4-BE49-F238E27FC236}">
                <a16:creationId xmlns:a16="http://schemas.microsoft.com/office/drawing/2014/main" id="{8D3FA4BE-7BBD-48D5-AAB3-ED2B2F3BAC64}"/>
              </a:ext>
            </a:extLst>
          </p:cNvPr>
          <p:cNvPicPr>
            <a:picLocks noChangeAspect="1"/>
          </p:cNvPicPr>
          <p:nvPr/>
        </p:nvPicPr>
        <p:blipFill>
          <a:blip r:embed="rId6" cstate="print"/>
          <a:stretch>
            <a:fillRect/>
          </a:stretch>
        </p:blipFill>
        <p:spPr>
          <a:xfrm>
            <a:off x="3927937" y="2718720"/>
            <a:ext cx="1979811" cy="894906"/>
          </a:xfrm>
          <a:prstGeom prst="rect">
            <a:avLst/>
          </a:prstGeom>
        </p:spPr>
      </p:pic>
      <p:pic>
        <p:nvPicPr>
          <p:cNvPr id="21" name="图片 20">
            <a:extLst>
              <a:ext uri="{FF2B5EF4-FFF2-40B4-BE49-F238E27FC236}">
                <a16:creationId xmlns:a16="http://schemas.microsoft.com/office/drawing/2014/main" id="{D3A29628-B6A7-47EA-A021-F4F9BF15770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7937" y="1805232"/>
            <a:ext cx="1979811" cy="917617"/>
          </a:xfrm>
          <a:prstGeom prst="rect">
            <a:avLst/>
          </a:prstGeom>
        </p:spPr>
      </p:pic>
      <p:pic>
        <p:nvPicPr>
          <p:cNvPr id="22" name="图片 21">
            <a:extLst>
              <a:ext uri="{FF2B5EF4-FFF2-40B4-BE49-F238E27FC236}">
                <a16:creationId xmlns:a16="http://schemas.microsoft.com/office/drawing/2014/main" id="{416C80A5-9A3E-44E6-8E8C-7122BA4448F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07748" y="1803231"/>
            <a:ext cx="1979809" cy="910626"/>
          </a:xfrm>
          <a:prstGeom prst="rect">
            <a:avLst/>
          </a:prstGeom>
        </p:spPr>
      </p:pic>
      <p:sp>
        <p:nvSpPr>
          <p:cNvPr id="23" name="文本框 22">
            <a:extLst>
              <a:ext uri="{FF2B5EF4-FFF2-40B4-BE49-F238E27FC236}">
                <a16:creationId xmlns:a16="http://schemas.microsoft.com/office/drawing/2014/main" id="{37148610-5FDC-494B-A428-F98A235AC4CE}"/>
              </a:ext>
            </a:extLst>
          </p:cNvPr>
          <p:cNvSpPr txBox="1"/>
          <p:nvPr/>
        </p:nvSpPr>
        <p:spPr>
          <a:xfrm>
            <a:off x="4100215" y="4119673"/>
            <a:ext cx="6726576" cy="523220"/>
          </a:xfrm>
          <a:prstGeom prst="rect">
            <a:avLst/>
          </a:prstGeom>
          <a:noFill/>
        </p:spPr>
        <p:txBody>
          <a:bodyPr wrap="square" rtlCol="0">
            <a:spAutoFit/>
          </a:bodyPr>
          <a:lstStyle/>
          <a:p>
            <a:r>
              <a:rPr lang="zh-CN" altLang="en-US" sz="2800" dirty="0">
                <a:solidFill>
                  <a:schemeClr val="accent1">
                    <a:lumMod val="75000"/>
                  </a:schemeClr>
                </a:solidFill>
                <a:latin typeface="+mn-ea"/>
              </a:rPr>
              <a:t>全面规范化执法管理平台解决方案供应商</a:t>
            </a:r>
            <a:endParaRPr lang="en-US" altLang="zh-CN" sz="2800" dirty="0">
              <a:solidFill>
                <a:schemeClr val="accent1">
                  <a:lumMod val="75000"/>
                </a:schemeClr>
              </a:solidFill>
              <a:latin typeface="+mn-ea"/>
            </a:endParaRPr>
          </a:p>
        </p:txBody>
      </p:sp>
    </p:spTree>
    <p:extLst>
      <p:ext uri="{BB962C8B-B14F-4D97-AF65-F5344CB8AC3E}">
        <p14:creationId xmlns:p14="http://schemas.microsoft.com/office/powerpoint/2010/main" val="475132711"/>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标题 1">
            <a:extLst>
              <a:ext uri="{FF2B5EF4-FFF2-40B4-BE49-F238E27FC236}">
                <a16:creationId xmlns:a16="http://schemas.microsoft.com/office/drawing/2014/main" id="{BE9E59AE-0446-4017-B2BD-C38F13C16683}"/>
              </a:ext>
            </a:extLst>
          </p:cNvPr>
          <p:cNvSpPr>
            <a:spLocks noGrp="1"/>
          </p:cNvSpPr>
          <p:nvPr>
            <p:ph type="title"/>
          </p:nvPr>
        </p:nvSpPr>
        <p:spPr>
          <a:xfrm>
            <a:off x="951101" y="114431"/>
            <a:ext cx="1210588" cy="400110"/>
          </a:xfrm>
        </p:spPr>
        <p:txBody>
          <a:bodyPr/>
          <a:lstStyle/>
          <a:p>
            <a:r>
              <a:rPr lang="zh-CN" altLang="en-US" sz="2000" dirty="0"/>
              <a:t>系统功能</a:t>
            </a:r>
          </a:p>
        </p:txBody>
      </p:sp>
      <p:sp>
        <p:nvSpPr>
          <p:cNvPr id="27" name="文本框 26">
            <a:extLst>
              <a:ext uri="{FF2B5EF4-FFF2-40B4-BE49-F238E27FC236}">
                <a16:creationId xmlns:a16="http://schemas.microsoft.com/office/drawing/2014/main" id="{C7FB5E1D-89ED-41DC-ACD0-6DC68CB8F169}"/>
              </a:ext>
            </a:extLst>
          </p:cNvPr>
          <p:cNvSpPr txBox="1"/>
          <p:nvPr/>
        </p:nvSpPr>
        <p:spPr>
          <a:xfrm>
            <a:off x="539105" y="1274619"/>
            <a:ext cx="9758463" cy="369332"/>
          </a:xfrm>
          <a:prstGeom prst="rect">
            <a:avLst/>
          </a:prstGeom>
          <a:noFill/>
        </p:spPr>
        <p:txBody>
          <a:bodyPr wrap="square" rtlCol="0">
            <a:spAutoFit/>
          </a:bodyPr>
          <a:lstStyle/>
          <a:p>
            <a:r>
              <a:rPr lang="en-US" altLang="zh-CN" dirty="0">
                <a:solidFill>
                  <a:schemeClr val="bg1">
                    <a:lumMod val="50000"/>
                  </a:schemeClr>
                </a:solidFill>
              </a:rPr>
              <a:t>6</a:t>
            </a:r>
            <a:r>
              <a:rPr lang="zh-CN" altLang="en-US" dirty="0">
                <a:solidFill>
                  <a:schemeClr val="bg1">
                    <a:lumMod val="50000"/>
                  </a:schemeClr>
                </a:solidFill>
              </a:rPr>
              <a:t>、“系统全日志记录”功能，案卷轨迹实时追溯</a:t>
            </a:r>
          </a:p>
        </p:txBody>
      </p:sp>
      <p:sp>
        <p:nvSpPr>
          <p:cNvPr id="28" name="文本框 27">
            <a:extLst>
              <a:ext uri="{FF2B5EF4-FFF2-40B4-BE49-F238E27FC236}">
                <a16:creationId xmlns:a16="http://schemas.microsoft.com/office/drawing/2014/main" id="{0E1410B2-653F-457F-99DB-AAEAF33C3A55}"/>
              </a:ext>
            </a:extLst>
          </p:cNvPr>
          <p:cNvSpPr txBox="1"/>
          <p:nvPr/>
        </p:nvSpPr>
        <p:spPr>
          <a:xfrm>
            <a:off x="539105" y="1911927"/>
            <a:ext cx="10266218" cy="646331"/>
          </a:xfrm>
          <a:prstGeom prst="rect">
            <a:avLst/>
          </a:prstGeom>
          <a:noFill/>
        </p:spPr>
        <p:txBody>
          <a:bodyPr wrap="square" rtlCol="0">
            <a:spAutoFit/>
          </a:bodyPr>
          <a:lstStyle/>
          <a:p>
            <a:r>
              <a:rPr lang="zh-CN" altLang="en-US" dirty="0">
                <a:solidFill>
                  <a:schemeClr val="bg1">
                    <a:lumMod val="50000"/>
                  </a:schemeClr>
                </a:solidFill>
              </a:rPr>
              <a:t>系统对用户操作动作、报警信息、出入库信息和借阅归还信息等进行全日志记录，记录信息同时进行图片抓拍，实现案卷轨迹状态实时跟踪，做到案卷流转的可管、可控、可追溯。</a:t>
            </a:r>
          </a:p>
        </p:txBody>
      </p:sp>
      <p:pic>
        <p:nvPicPr>
          <p:cNvPr id="2" name="图片 1">
            <a:extLst>
              <a:ext uri="{FF2B5EF4-FFF2-40B4-BE49-F238E27FC236}">
                <a16:creationId xmlns:a16="http://schemas.microsoft.com/office/drawing/2014/main" id="{2D1B29CE-0B7A-4F69-8F67-D5001F9AC5B0}"/>
              </a:ext>
            </a:extLst>
          </p:cNvPr>
          <p:cNvPicPr>
            <a:picLocks noChangeAspect="1"/>
          </p:cNvPicPr>
          <p:nvPr/>
        </p:nvPicPr>
        <p:blipFill>
          <a:blip r:embed="rId3"/>
          <a:stretch>
            <a:fillRect/>
          </a:stretch>
        </p:blipFill>
        <p:spPr>
          <a:xfrm>
            <a:off x="539105" y="3041073"/>
            <a:ext cx="10641512" cy="3428999"/>
          </a:xfrm>
          <a:prstGeom prst="rect">
            <a:avLst/>
          </a:prstGeom>
        </p:spPr>
      </p:pic>
    </p:spTree>
    <p:extLst>
      <p:ext uri="{BB962C8B-B14F-4D97-AF65-F5344CB8AC3E}">
        <p14:creationId xmlns:p14="http://schemas.microsoft.com/office/powerpoint/2010/main" val="3460688035"/>
      </p:ext>
    </p:extLst>
  </p:cSld>
  <p:clrMapOvr>
    <a:masterClrMapping/>
  </p:clrMapOvr>
  <p:transition spd="slow" advTm="2000">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
            <a:extLst>
              <a:ext uri="{FF2B5EF4-FFF2-40B4-BE49-F238E27FC236}">
                <a16:creationId xmlns:a16="http://schemas.microsoft.com/office/drawing/2014/main" id="{A91063EC-4443-46A7-9E17-77D6AB42E1D8}"/>
              </a:ext>
            </a:extLst>
          </p:cNvPr>
          <p:cNvSpPr>
            <a:spLocks noGrp="1"/>
          </p:cNvSpPr>
          <p:nvPr>
            <p:ph type="title"/>
          </p:nvPr>
        </p:nvSpPr>
        <p:spPr>
          <a:xfrm>
            <a:off x="951104" y="114431"/>
            <a:ext cx="1210588" cy="400110"/>
          </a:xfrm>
        </p:spPr>
        <p:txBody>
          <a:bodyPr/>
          <a:lstStyle/>
          <a:p>
            <a:r>
              <a:rPr lang="zh-CN" altLang="en-US" sz="2000" dirty="0"/>
              <a:t>工作流程</a:t>
            </a:r>
          </a:p>
        </p:txBody>
      </p:sp>
      <p:grpSp>
        <p:nvGrpSpPr>
          <p:cNvPr id="32" name="组合 31">
            <a:extLst>
              <a:ext uri="{FF2B5EF4-FFF2-40B4-BE49-F238E27FC236}">
                <a16:creationId xmlns:a16="http://schemas.microsoft.com/office/drawing/2014/main" id="{722F43E7-ED87-4C93-8578-6239FBBFCE3F}"/>
              </a:ext>
            </a:extLst>
          </p:cNvPr>
          <p:cNvGrpSpPr>
            <a:grpSpLocks/>
          </p:cNvGrpSpPr>
          <p:nvPr/>
        </p:nvGrpSpPr>
        <p:grpSpPr bwMode="auto">
          <a:xfrm>
            <a:off x="701999" y="1079933"/>
            <a:ext cx="10788002" cy="5497382"/>
            <a:chOff x="947981" y="2097814"/>
            <a:chExt cx="7333584" cy="3935930"/>
          </a:xfrm>
        </p:grpSpPr>
        <p:cxnSp>
          <p:nvCxnSpPr>
            <p:cNvPr id="33" name="直接箭头连接符 17">
              <a:extLst>
                <a:ext uri="{FF2B5EF4-FFF2-40B4-BE49-F238E27FC236}">
                  <a16:creationId xmlns:a16="http://schemas.microsoft.com/office/drawing/2014/main" id="{63DD35B6-2872-4CC1-9185-C57BA2CB338F}"/>
                </a:ext>
              </a:extLst>
            </p:cNvPr>
            <p:cNvCxnSpPr>
              <a:cxnSpLocks noChangeShapeType="1"/>
            </p:cNvCxnSpPr>
            <p:nvPr/>
          </p:nvCxnSpPr>
          <p:spPr bwMode="auto">
            <a:xfrm>
              <a:off x="3283721" y="2556986"/>
              <a:ext cx="0" cy="882969"/>
            </a:xfrm>
            <a:prstGeom prst="straightConnector1">
              <a:avLst/>
            </a:prstGeom>
            <a:noFill/>
            <a:ln w="9525" algn="ctr">
              <a:solidFill>
                <a:srgbClr val="FF0000"/>
              </a:solidFill>
              <a:round/>
              <a:headEnd/>
              <a:tailEnd type="arrow" w="med" len="med"/>
            </a:ln>
          </p:spPr>
        </p:cxnSp>
        <p:sp>
          <p:nvSpPr>
            <p:cNvPr id="34" name="TextBox 87">
              <a:extLst>
                <a:ext uri="{FF2B5EF4-FFF2-40B4-BE49-F238E27FC236}">
                  <a16:creationId xmlns:a16="http://schemas.microsoft.com/office/drawing/2014/main" id="{8DF98CE5-0DBA-481A-87D0-7B17603C82B9}"/>
                </a:ext>
              </a:extLst>
            </p:cNvPr>
            <p:cNvSpPr txBox="1"/>
            <p:nvPr/>
          </p:nvSpPr>
          <p:spPr>
            <a:xfrm>
              <a:off x="3324253" y="2487113"/>
              <a:ext cx="2473100" cy="254762"/>
            </a:xfrm>
            <a:prstGeom prst="rect">
              <a:avLst/>
            </a:prstGeom>
            <a:noFill/>
          </p:spPr>
          <p:txBody>
            <a:bodyPr wrap="none">
              <a:spAutoFit/>
            </a:bodyPr>
            <a:lstStyle/>
            <a:p>
              <a:pPr>
                <a:defRPr/>
              </a:pPr>
              <a:r>
                <a:rPr lang="zh-CN" altLang="en-US" sz="1050" dirty="0">
                  <a:solidFill>
                    <a:srgbClr val="FF0000"/>
                  </a:solidFill>
                  <a:latin typeface="+mn-ea"/>
                  <a:ea typeface="+mn-ea"/>
                </a:rPr>
                <a:t>系统可以给每一个角色分配不同的权限</a:t>
              </a:r>
            </a:p>
          </p:txBody>
        </p:sp>
        <p:grpSp>
          <p:nvGrpSpPr>
            <p:cNvPr id="35" name="组合 19">
              <a:extLst>
                <a:ext uri="{FF2B5EF4-FFF2-40B4-BE49-F238E27FC236}">
                  <a16:creationId xmlns:a16="http://schemas.microsoft.com/office/drawing/2014/main" id="{C3D956AA-EC8D-4BC5-A118-D4C6360ED5F8}"/>
                </a:ext>
              </a:extLst>
            </p:cNvPr>
            <p:cNvGrpSpPr>
              <a:grpSpLocks/>
            </p:cNvGrpSpPr>
            <p:nvPr/>
          </p:nvGrpSpPr>
          <p:grpSpPr bwMode="auto">
            <a:xfrm>
              <a:off x="947981" y="2097814"/>
              <a:ext cx="7308186" cy="3935930"/>
              <a:chOff x="947981" y="2097814"/>
              <a:chExt cx="7308186" cy="3935930"/>
            </a:xfrm>
          </p:grpSpPr>
          <p:cxnSp>
            <p:nvCxnSpPr>
              <p:cNvPr id="37" name="直接连接符 21">
                <a:extLst>
                  <a:ext uri="{FF2B5EF4-FFF2-40B4-BE49-F238E27FC236}">
                    <a16:creationId xmlns:a16="http://schemas.microsoft.com/office/drawing/2014/main" id="{65F80984-78A2-4A93-B376-49D7CE272A0C}"/>
                  </a:ext>
                </a:extLst>
              </p:cNvPr>
              <p:cNvCxnSpPr>
                <a:cxnSpLocks noChangeShapeType="1"/>
              </p:cNvCxnSpPr>
              <p:nvPr/>
            </p:nvCxnSpPr>
            <p:spPr bwMode="auto">
              <a:xfrm>
                <a:off x="2186270" y="2337334"/>
                <a:ext cx="0" cy="3420379"/>
              </a:xfrm>
              <a:prstGeom prst="line">
                <a:avLst/>
              </a:prstGeom>
              <a:noFill/>
              <a:ln w="9525" algn="ctr">
                <a:solidFill>
                  <a:schemeClr val="tx1"/>
                </a:solidFill>
                <a:round/>
                <a:headEnd/>
                <a:tailEnd/>
              </a:ln>
            </p:spPr>
          </p:cxnSp>
          <p:grpSp>
            <p:nvGrpSpPr>
              <p:cNvPr id="38" name="组合 96">
                <a:extLst>
                  <a:ext uri="{FF2B5EF4-FFF2-40B4-BE49-F238E27FC236}">
                    <a16:creationId xmlns:a16="http://schemas.microsoft.com/office/drawing/2014/main" id="{A39480CB-673C-416B-80A9-B2D5C508AC68}"/>
                  </a:ext>
                </a:extLst>
              </p:cNvPr>
              <p:cNvGrpSpPr>
                <a:grpSpLocks/>
              </p:cNvGrpSpPr>
              <p:nvPr/>
            </p:nvGrpSpPr>
            <p:grpSpPr bwMode="auto">
              <a:xfrm>
                <a:off x="947981" y="3422970"/>
                <a:ext cx="800219" cy="1073367"/>
                <a:chOff x="1614911" y="2837271"/>
                <a:chExt cx="800219" cy="1073367"/>
              </a:xfrm>
            </p:grpSpPr>
            <p:sp>
              <p:nvSpPr>
                <p:cNvPr id="98" name="TextBox 3">
                  <a:extLst>
                    <a:ext uri="{FF2B5EF4-FFF2-40B4-BE49-F238E27FC236}">
                      <a16:creationId xmlns:a16="http://schemas.microsoft.com/office/drawing/2014/main" id="{D83CC3D0-A81A-481B-B9CE-59FB3B1A7347}"/>
                    </a:ext>
                  </a:extLst>
                </p:cNvPr>
                <p:cNvSpPr txBox="1"/>
                <p:nvPr/>
              </p:nvSpPr>
              <p:spPr>
                <a:xfrm>
                  <a:off x="1614911" y="3633224"/>
                  <a:ext cx="800027" cy="277662"/>
                </a:xfrm>
                <a:prstGeom prst="rect">
                  <a:avLst/>
                </a:prstGeom>
                <a:noFill/>
              </p:spPr>
              <p:txBody>
                <a:bodyPr wrap="none">
                  <a:spAutoFit/>
                </a:bodyPr>
                <a:lstStyle/>
                <a:p>
                  <a:pPr>
                    <a:defRPr/>
                  </a:pPr>
                  <a:r>
                    <a:rPr lang="zh-CN" altLang="en-US" sz="1200" dirty="0">
                      <a:latin typeface="+mn-ea"/>
                      <a:ea typeface="+mn-ea"/>
                    </a:rPr>
                    <a:t>系统管理</a:t>
                  </a:r>
                </a:p>
              </p:txBody>
            </p:sp>
            <p:pic>
              <p:nvPicPr>
                <p:cNvPr id="99" name="Picture 2">
                  <a:extLst>
                    <a:ext uri="{FF2B5EF4-FFF2-40B4-BE49-F238E27FC236}">
                      <a16:creationId xmlns:a16="http://schemas.microsoft.com/office/drawing/2014/main" id="{6934AB3E-D0E5-46BA-8AFD-A8191B5433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9703" y="2837271"/>
                  <a:ext cx="770635" cy="740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9" name="组合 9">
                <a:extLst>
                  <a:ext uri="{FF2B5EF4-FFF2-40B4-BE49-F238E27FC236}">
                    <a16:creationId xmlns:a16="http://schemas.microsoft.com/office/drawing/2014/main" id="{4298EC7C-4D15-4C25-9392-DEC7B850364D}"/>
                  </a:ext>
                </a:extLst>
              </p:cNvPr>
              <p:cNvGrpSpPr>
                <a:grpSpLocks/>
              </p:cNvGrpSpPr>
              <p:nvPr/>
            </p:nvGrpSpPr>
            <p:grpSpPr bwMode="auto">
              <a:xfrm>
                <a:off x="2186270" y="4756014"/>
                <a:ext cx="5242431" cy="648072"/>
                <a:chOff x="1993865" y="4010524"/>
                <a:chExt cx="5242431" cy="648072"/>
              </a:xfrm>
            </p:grpSpPr>
            <p:sp>
              <p:nvSpPr>
                <p:cNvPr id="83" name="TextBox 14">
                  <a:extLst>
                    <a:ext uri="{FF2B5EF4-FFF2-40B4-BE49-F238E27FC236}">
                      <a16:creationId xmlns:a16="http://schemas.microsoft.com/office/drawing/2014/main" id="{D1A76E75-4402-4689-8700-A6FA37928AE5}"/>
                    </a:ext>
                  </a:extLst>
                </p:cNvPr>
                <p:cNvSpPr txBox="1"/>
                <p:nvPr/>
              </p:nvSpPr>
              <p:spPr>
                <a:xfrm>
                  <a:off x="2844537" y="4184763"/>
                  <a:ext cx="492080" cy="277662"/>
                </a:xfrm>
                <a:prstGeom prst="rect">
                  <a:avLst/>
                </a:prstGeom>
                <a:noFill/>
              </p:spPr>
              <p:txBody>
                <a:bodyPr wrap="none">
                  <a:spAutoFit/>
                </a:bodyPr>
                <a:lstStyle/>
                <a:p>
                  <a:pPr>
                    <a:defRPr/>
                  </a:pPr>
                  <a:r>
                    <a:rPr lang="zh-CN" altLang="en-US" sz="1200" dirty="0">
                      <a:latin typeface="+mn-ea"/>
                      <a:ea typeface="+mn-ea"/>
                    </a:rPr>
                    <a:t>日志</a:t>
                  </a:r>
                </a:p>
              </p:txBody>
            </p:sp>
            <p:cxnSp>
              <p:nvCxnSpPr>
                <p:cNvPr id="84" name="直接连接符 68">
                  <a:extLst>
                    <a:ext uri="{FF2B5EF4-FFF2-40B4-BE49-F238E27FC236}">
                      <a16:creationId xmlns:a16="http://schemas.microsoft.com/office/drawing/2014/main" id="{22123A17-2F16-412B-AF86-3B0462BCA276}"/>
                    </a:ext>
                  </a:extLst>
                </p:cNvPr>
                <p:cNvCxnSpPr>
                  <a:cxnSpLocks noChangeShapeType="1"/>
                </p:cNvCxnSpPr>
                <p:nvPr/>
              </p:nvCxnSpPr>
              <p:spPr bwMode="auto">
                <a:xfrm flipV="1">
                  <a:off x="4602586" y="4334562"/>
                  <a:ext cx="2587229" cy="1"/>
                </a:xfrm>
                <a:prstGeom prst="line">
                  <a:avLst/>
                </a:prstGeom>
                <a:noFill/>
                <a:ln w="9525" algn="ctr">
                  <a:solidFill>
                    <a:schemeClr val="tx1"/>
                  </a:solidFill>
                  <a:round/>
                  <a:headEnd/>
                  <a:tailEnd/>
                </a:ln>
              </p:spPr>
            </p:cxnSp>
            <p:cxnSp>
              <p:nvCxnSpPr>
                <p:cNvPr id="85" name="直接连接符 69">
                  <a:extLst>
                    <a:ext uri="{FF2B5EF4-FFF2-40B4-BE49-F238E27FC236}">
                      <a16:creationId xmlns:a16="http://schemas.microsoft.com/office/drawing/2014/main" id="{0F598427-3DC4-4F8A-84A9-56EAD7E7EC07}"/>
                    </a:ext>
                  </a:extLst>
                </p:cNvPr>
                <p:cNvCxnSpPr>
                  <a:cxnSpLocks noChangeShapeType="1"/>
                </p:cNvCxnSpPr>
                <p:nvPr/>
              </p:nvCxnSpPr>
              <p:spPr bwMode="auto">
                <a:xfrm>
                  <a:off x="4599242" y="4154540"/>
                  <a:ext cx="0" cy="365557"/>
                </a:xfrm>
                <a:prstGeom prst="line">
                  <a:avLst/>
                </a:prstGeom>
                <a:noFill/>
                <a:ln w="9525" algn="ctr">
                  <a:solidFill>
                    <a:schemeClr val="tx1"/>
                  </a:solidFill>
                  <a:round/>
                  <a:headEnd/>
                  <a:tailEnd/>
                </a:ln>
              </p:spPr>
            </p:cxnSp>
            <p:cxnSp>
              <p:nvCxnSpPr>
                <p:cNvPr id="86" name="直接连接符 70">
                  <a:extLst>
                    <a:ext uri="{FF2B5EF4-FFF2-40B4-BE49-F238E27FC236}">
                      <a16:creationId xmlns:a16="http://schemas.microsoft.com/office/drawing/2014/main" id="{4B309C6B-A43B-4913-B85D-48F50A0CB91D}"/>
                    </a:ext>
                  </a:extLst>
                </p:cNvPr>
                <p:cNvCxnSpPr>
                  <a:cxnSpLocks noChangeShapeType="1"/>
                </p:cNvCxnSpPr>
                <p:nvPr/>
              </p:nvCxnSpPr>
              <p:spPr bwMode="auto">
                <a:xfrm>
                  <a:off x="4447423" y="4154540"/>
                  <a:ext cx="144016" cy="0"/>
                </a:xfrm>
                <a:prstGeom prst="line">
                  <a:avLst/>
                </a:prstGeom>
                <a:noFill/>
                <a:ln w="9525" algn="ctr">
                  <a:solidFill>
                    <a:schemeClr val="tx1"/>
                  </a:solidFill>
                  <a:round/>
                  <a:headEnd/>
                  <a:tailEnd/>
                </a:ln>
              </p:spPr>
            </p:cxnSp>
            <p:cxnSp>
              <p:nvCxnSpPr>
                <p:cNvPr id="87" name="直接连接符 71">
                  <a:extLst>
                    <a:ext uri="{FF2B5EF4-FFF2-40B4-BE49-F238E27FC236}">
                      <a16:creationId xmlns:a16="http://schemas.microsoft.com/office/drawing/2014/main" id="{CDD63DC5-D8D5-484F-AF00-6E149A4F8502}"/>
                    </a:ext>
                  </a:extLst>
                </p:cNvPr>
                <p:cNvCxnSpPr>
                  <a:cxnSpLocks noChangeShapeType="1"/>
                </p:cNvCxnSpPr>
                <p:nvPr/>
              </p:nvCxnSpPr>
              <p:spPr bwMode="auto">
                <a:xfrm>
                  <a:off x="4447423" y="4520097"/>
                  <a:ext cx="144016" cy="0"/>
                </a:xfrm>
                <a:prstGeom prst="line">
                  <a:avLst/>
                </a:prstGeom>
                <a:noFill/>
                <a:ln w="9525" algn="ctr">
                  <a:solidFill>
                    <a:schemeClr val="tx1"/>
                  </a:solidFill>
                  <a:round/>
                  <a:headEnd/>
                  <a:tailEnd/>
                </a:ln>
              </p:spPr>
            </p:cxnSp>
            <p:sp>
              <p:nvSpPr>
                <p:cNvPr id="88" name="TextBox 61">
                  <a:extLst>
                    <a:ext uri="{FF2B5EF4-FFF2-40B4-BE49-F238E27FC236}">
                      <a16:creationId xmlns:a16="http://schemas.microsoft.com/office/drawing/2014/main" id="{978D53D0-5875-4231-9647-50B85506F71B}"/>
                    </a:ext>
                  </a:extLst>
                </p:cNvPr>
                <p:cNvSpPr txBox="1"/>
                <p:nvPr/>
              </p:nvSpPr>
              <p:spPr>
                <a:xfrm>
                  <a:off x="3647739" y="4010151"/>
                  <a:ext cx="800027" cy="277662"/>
                </a:xfrm>
                <a:prstGeom prst="rect">
                  <a:avLst/>
                </a:prstGeom>
                <a:noFill/>
              </p:spPr>
              <p:txBody>
                <a:bodyPr wrap="none">
                  <a:spAutoFit/>
                </a:bodyPr>
                <a:lstStyle/>
                <a:p>
                  <a:pPr>
                    <a:defRPr/>
                  </a:pPr>
                  <a:r>
                    <a:rPr lang="zh-CN" altLang="en-US" sz="1200" dirty="0">
                      <a:latin typeface="+mn-ea"/>
                      <a:ea typeface="+mn-ea"/>
                    </a:rPr>
                    <a:t>操作日志</a:t>
                  </a:r>
                </a:p>
              </p:txBody>
            </p:sp>
            <p:sp>
              <p:nvSpPr>
                <p:cNvPr id="89" name="TextBox 62">
                  <a:extLst>
                    <a:ext uri="{FF2B5EF4-FFF2-40B4-BE49-F238E27FC236}">
                      <a16:creationId xmlns:a16="http://schemas.microsoft.com/office/drawing/2014/main" id="{09D180A0-EC90-4EB3-A3E9-BA6CD069B072}"/>
                    </a:ext>
                  </a:extLst>
                </p:cNvPr>
                <p:cNvSpPr txBox="1"/>
                <p:nvPr/>
              </p:nvSpPr>
              <p:spPr>
                <a:xfrm>
                  <a:off x="3647739" y="4380843"/>
                  <a:ext cx="800027" cy="277662"/>
                </a:xfrm>
                <a:prstGeom prst="rect">
                  <a:avLst/>
                </a:prstGeom>
                <a:noFill/>
              </p:spPr>
              <p:txBody>
                <a:bodyPr wrap="none">
                  <a:spAutoFit/>
                </a:bodyPr>
                <a:lstStyle/>
                <a:p>
                  <a:pPr>
                    <a:defRPr/>
                  </a:pPr>
                  <a:r>
                    <a:rPr lang="zh-CN" altLang="en-US" sz="1200" dirty="0">
                      <a:latin typeface="+mn-ea"/>
                      <a:ea typeface="+mn-ea"/>
                    </a:rPr>
                    <a:t>业务日志</a:t>
                  </a:r>
                </a:p>
              </p:txBody>
            </p:sp>
            <p:cxnSp>
              <p:nvCxnSpPr>
                <p:cNvPr id="90" name="直接连接符 74">
                  <a:extLst>
                    <a:ext uri="{FF2B5EF4-FFF2-40B4-BE49-F238E27FC236}">
                      <a16:creationId xmlns:a16="http://schemas.microsoft.com/office/drawing/2014/main" id="{49A60831-F863-472A-9E59-2FCF94FD9094}"/>
                    </a:ext>
                  </a:extLst>
                </p:cNvPr>
                <p:cNvCxnSpPr>
                  <a:cxnSpLocks noChangeShapeType="1"/>
                </p:cNvCxnSpPr>
                <p:nvPr/>
              </p:nvCxnSpPr>
              <p:spPr bwMode="auto">
                <a:xfrm flipV="1">
                  <a:off x="7189815" y="4010524"/>
                  <a:ext cx="0" cy="324037"/>
                </a:xfrm>
                <a:prstGeom prst="line">
                  <a:avLst/>
                </a:prstGeom>
                <a:noFill/>
                <a:ln w="9525" algn="ctr">
                  <a:solidFill>
                    <a:schemeClr val="tx1"/>
                  </a:solidFill>
                  <a:round/>
                  <a:headEnd/>
                  <a:tailEnd/>
                </a:ln>
              </p:spPr>
            </p:cxnSp>
            <p:cxnSp>
              <p:nvCxnSpPr>
                <p:cNvPr id="91" name="直接连接符 75">
                  <a:extLst>
                    <a:ext uri="{FF2B5EF4-FFF2-40B4-BE49-F238E27FC236}">
                      <a16:creationId xmlns:a16="http://schemas.microsoft.com/office/drawing/2014/main" id="{6BFD2079-CDD1-47E5-8491-A74E1E2A3EB5}"/>
                    </a:ext>
                  </a:extLst>
                </p:cNvPr>
                <p:cNvCxnSpPr>
                  <a:cxnSpLocks noChangeShapeType="1"/>
                </p:cNvCxnSpPr>
                <p:nvPr/>
              </p:nvCxnSpPr>
              <p:spPr bwMode="auto">
                <a:xfrm>
                  <a:off x="3547320" y="4154540"/>
                  <a:ext cx="144016" cy="0"/>
                </a:xfrm>
                <a:prstGeom prst="line">
                  <a:avLst/>
                </a:prstGeom>
                <a:noFill/>
                <a:ln w="9525" algn="ctr">
                  <a:solidFill>
                    <a:schemeClr val="tx1"/>
                  </a:solidFill>
                  <a:round/>
                  <a:headEnd/>
                  <a:tailEnd/>
                </a:ln>
              </p:spPr>
            </p:cxnSp>
            <p:cxnSp>
              <p:nvCxnSpPr>
                <p:cNvPr id="92" name="直接连接符 76">
                  <a:extLst>
                    <a:ext uri="{FF2B5EF4-FFF2-40B4-BE49-F238E27FC236}">
                      <a16:creationId xmlns:a16="http://schemas.microsoft.com/office/drawing/2014/main" id="{73A02649-0380-4825-BF1F-D974297288A6}"/>
                    </a:ext>
                  </a:extLst>
                </p:cNvPr>
                <p:cNvCxnSpPr>
                  <a:cxnSpLocks noChangeShapeType="1"/>
                </p:cNvCxnSpPr>
                <p:nvPr/>
              </p:nvCxnSpPr>
              <p:spPr bwMode="auto">
                <a:xfrm>
                  <a:off x="3547320" y="4520097"/>
                  <a:ext cx="144016" cy="0"/>
                </a:xfrm>
                <a:prstGeom prst="line">
                  <a:avLst/>
                </a:prstGeom>
                <a:noFill/>
                <a:ln w="9525" algn="ctr">
                  <a:solidFill>
                    <a:schemeClr val="tx1"/>
                  </a:solidFill>
                  <a:round/>
                  <a:headEnd/>
                  <a:tailEnd/>
                </a:ln>
              </p:spPr>
            </p:cxnSp>
            <p:cxnSp>
              <p:nvCxnSpPr>
                <p:cNvPr id="93" name="直接连接符 77">
                  <a:extLst>
                    <a:ext uri="{FF2B5EF4-FFF2-40B4-BE49-F238E27FC236}">
                      <a16:creationId xmlns:a16="http://schemas.microsoft.com/office/drawing/2014/main" id="{298694FA-42F8-47E3-86FA-4B5EC388AB64}"/>
                    </a:ext>
                  </a:extLst>
                </p:cNvPr>
                <p:cNvCxnSpPr>
                  <a:cxnSpLocks noChangeShapeType="1"/>
                </p:cNvCxnSpPr>
                <p:nvPr/>
              </p:nvCxnSpPr>
              <p:spPr bwMode="auto">
                <a:xfrm>
                  <a:off x="3549852" y="4154540"/>
                  <a:ext cx="0" cy="365557"/>
                </a:xfrm>
                <a:prstGeom prst="line">
                  <a:avLst/>
                </a:prstGeom>
                <a:noFill/>
                <a:ln w="9525" algn="ctr">
                  <a:solidFill>
                    <a:schemeClr val="tx1"/>
                  </a:solidFill>
                  <a:round/>
                  <a:headEnd/>
                  <a:tailEnd/>
                </a:ln>
              </p:spPr>
            </p:cxnSp>
            <p:cxnSp>
              <p:nvCxnSpPr>
                <p:cNvPr id="94" name="直接连接符 78">
                  <a:extLst>
                    <a:ext uri="{FF2B5EF4-FFF2-40B4-BE49-F238E27FC236}">
                      <a16:creationId xmlns:a16="http://schemas.microsoft.com/office/drawing/2014/main" id="{EDDA92E6-1C1B-4606-BC5A-5BE1DBF95216}"/>
                    </a:ext>
                  </a:extLst>
                </p:cNvPr>
                <p:cNvCxnSpPr>
                  <a:cxnSpLocks noChangeShapeType="1"/>
                </p:cNvCxnSpPr>
                <p:nvPr/>
              </p:nvCxnSpPr>
              <p:spPr bwMode="auto">
                <a:xfrm>
                  <a:off x="3387113" y="4334559"/>
                  <a:ext cx="144016" cy="0"/>
                </a:xfrm>
                <a:prstGeom prst="line">
                  <a:avLst/>
                </a:prstGeom>
                <a:noFill/>
                <a:ln w="9525" algn="ctr">
                  <a:solidFill>
                    <a:schemeClr val="tx1"/>
                  </a:solidFill>
                  <a:round/>
                  <a:headEnd/>
                  <a:tailEnd/>
                </a:ln>
              </p:spPr>
            </p:cxnSp>
            <p:sp>
              <p:nvSpPr>
                <p:cNvPr id="95" name="TextBox 79">
                  <a:extLst>
                    <a:ext uri="{FF2B5EF4-FFF2-40B4-BE49-F238E27FC236}">
                      <a16:creationId xmlns:a16="http://schemas.microsoft.com/office/drawing/2014/main" id="{4DFC0EF4-49BF-4709-B671-B905FBF33869}"/>
                    </a:ext>
                  </a:extLst>
                </p:cNvPr>
                <p:cNvSpPr txBox="1"/>
                <p:nvPr/>
              </p:nvSpPr>
              <p:spPr>
                <a:xfrm>
                  <a:off x="4627138" y="4045931"/>
                  <a:ext cx="2608025" cy="576793"/>
                </a:xfrm>
                <a:prstGeom prst="rect">
                  <a:avLst/>
                </a:prstGeom>
                <a:noFill/>
              </p:spPr>
              <p:txBody>
                <a:bodyPr wrap="none">
                  <a:spAutoFit/>
                </a:bodyPr>
                <a:lstStyle/>
                <a:p>
                  <a:pPr>
                    <a:lnSpc>
                      <a:spcPct val="150000"/>
                    </a:lnSpc>
                    <a:defRPr/>
                  </a:pPr>
                  <a:r>
                    <a:rPr lang="zh-CN" altLang="en-US" sz="1050" dirty="0">
                      <a:solidFill>
                        <a:srgbClr val="FF0000"/>
                      </a:solidFill>
                      <a:latin typeface="+mn-ea"/>
                      <a:ea typeface="+mn-ea"/>
                    </a:rPr>
                    <a:t>系统会记录下每一个用户做的每一项操作</a:t>
                  </a:r>
                  <a:endParaRPr lang="en-US" altLang="zh-CN" sz="1050" dirty="0">
                    <a:solidFill>
                      <a:srgbClr val="FF0000"/>
                    </a:solidFill>
                    <a:latin typeface="+mn-ea"/>
                    <a:ea typeface="+mn-ea"/>
                  </a:endParaRPr>
                </a:p>
                <a:p>
                  <a:pPr>
                    <a:lnSpc>
                      <a:spcPct val="150000"/>
                    </a:lnSpc>
                    <a:defRPr/>
                  </a:pPr>
                  <a:r>
                    <a:rPr lang="zh-CN" altLang="en-US" sz="1050" dirty="0">
                      <a:solidFill>
                        <a:srgbClr val="FF0000"/>
                      </a:solidFill>
                      <a:latin typeface="+mn-ea"/>
                      <a:ea typeface="+mn-ea"/>
                    </a:rPr>
                    <a:t>生成对应的日志，且只能查，不可改</a:t>
                  </a:r>
                </a:p>
              </p:txBody>
            </p:sp>
            <p:cxnSp>
              <p:nvCxnSpPr>
                <p:cNvPr id="96" name="直接连接符 80">
                  <a:extLst>
                    <a:ext uri="{FF2B5EF4-FFF2-40B4-BE49-F238E27FC236}">
                      <a16:creationId xmlns:a16="http://schemas.microsoft.com/office/drawing/2014/main" id="{A1034CDF-6A8B-4184-9330-D6A8EB5ACB8F}"/>
                    </a:ext>
                  </a:extLst>
                </p:cNvPr>
                <p:cNvCxnSpPr>
                  <a:cxnSpLocks noChangeShapeType="1"/>
                </p:cNvCxnSpPr>
                <p:nvPr/>
              </p:nvCxnSpPr>
              <p:spPr bwMode="auto">
                <a:xfrm>
                  <a:off x="1993865" y="4287523"/>
                  <a:ext cx="180020" cy="0"/>
                </a:xfrm>
                <a:prstGeom prst="line">
                  <a:avLst/>
                </a:prstGeom>
                <a:noFill/>
                <a:ln w="9525" algn="ctr">
                  <a:solidFill>
                    <a:schemeClr val="tx1"/>
                  </a:solidFill>
                  <a:round/>
                  <a:headEnd/>
                  <a:tailEnd/>
                </a:ln>
              </p:spPr>
            </p:cxnSp>
            <p:pic>
              <p:nvPicPr>
                <p:cNvPr id="97" name="Picture 3" descr="E:\图标\256-256\callcenter_girls_orange.png">
                  <a:extLst>
                    <a:ext uri="{FF2B5EF4-FFF2-40B4-BE49-F238E27FC236}">
                      <a16:creationId xmlns:a16="http://schemas.microsoft.com/office/drawing/2014/main" id="{2AA7DE77-A660-4DBC-9985-06C9211774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8729" y="4093893"/>
                  <a:ext cx="435095" cy="435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 name="组合 24">
                <a:extLst>
                  <a:ext uri="{FF2B5EF4-FFF2-40B4-BE49-F238E27FC236}">
                    <a16:creationId xmlns:a16="http://schemas.microsoft.com/office/drawing/2014/main" id="{9B1F3482-FEA0-4C52-8DA0-ECB7CCA37B83}"/>
                  </a:ext>
                </a:extLst>
              </p:cNvPr>
              <p:cNvGrpSpPr>
                <a:grpSpLocks/>
              </p:cNvGrpSpPr>
              <p:nvPr/>
            </p:nvGrpSpPr>
            <p:grpSpPr bwMode="auto">
              <a:xfrm>
                <a:off x="1956093" y="2714682"/>
                <a:ext cx="6300074" cy="2003746"/>
                <a:chOff x="1763688" y="1969192"/>
                <a:chExt cx="6300074" cy="2003746"/>
              </a:xfrm>
            </p:grpSpPr>
            <p:sp>
              <p:nvSpPr>
                <p:cNvPr id="55" name="TextBox 6">
                  <a:extLst>
                    <a:ext uri="{FF2B5EF4-FFF2-40B4-BE49-F238E27FC236}">
                      <a16:creationId xmlns:a16="http://schemas.microsoft.com/office/drawing/2014/main" id="{6F148B67-621C-4541-AD91-2A76DE4FD20F}"/>
                    </a:ext>
                  </a:extLst>
                </p:cNvPr>
                <p:cNvSpPr txBox="1"/>
                <p:nvPr/>
              </p:nvSpPr>
              <p:spPr>
                <a:xfrm>
                  <a:off x="2844536" y="2886621"/>
                  <a:ext cx="492080" cy="277662"/>
                </a:xfrm>
                <a:prstGeom prst="rect">
                  <a:avLst/>
                </a:prstGeom>
                <a:noFill/>
              </p:spPr>
              <p:txBody>
                <a:bodyPr wrap="none">
                  <a:spAutoFit/>
                </a:bodyPr>
                <a:lstStyle/>
                <a:p>
                  <a:pPr>
                    <a:defRPr/>
                  </a:pPr>
                  <a:r>
                    <a:rPr lang="zh-CN" altLang="en-US" sz="1200" dirty="0">
                      <a:latin typeface="+mn-ea"/>
                      <a:ea typeface="+mn-ea"/>
                    </a:rPr>
                    <a:t>角色</a:t>
                  </a:r>
                </a:p>
              </p:txBody>
            </p:sp>
            <p:sp>
              <p:nvSpPr>
                <p:cNvPr id="56" name="TextBox 8">
                  <a:extLst>
                    <a:ext uri="{FF2B5EF4-FFF2-40B4-BE49-F238E27FC236}">
                      <a16:creationId xmlns:a16="http://schemas.microsoft.com/office/drawing/2014/main" id="{50B78DBE-2DB6-4E1F-B3D7-F3D5A407A27F}"/>
                    </a:ext>
                  </a:extLst>
                </p:cNvPr>
                <p:cNvSpPr txBox="1"/>
                <p:nvPr/>
              </p:nvSpPr>
              <p:spPr>
                <a:xfrm>
                  <a:off x="3842983" y="1969192"/>
                  <a:ext cx="648593" cy="1388249"/>
                </a:xfrm>
                <a:prstGeom prst="rect">
                  <a:avLst/>
                </a:prstGeom>
                <a:noFill/>
              </p:spPr>
              <p:txBody>
                <a:bodyPr wrap="none">
                  <a:spAutoFit/>
                </a:bodyPr>
                <a:lstStyle/>
                <a:p>
                  <a:pPr fontAlgn="ctr">
                    <a:lnSpc>
                      <a:spcPct val="200000"/>
                    </a:lnSpc>
                    <a:spcBef>
                      <a:spcPts val="0"/>
                    </a:spcBef>
                    <a:spcAft>
                      <a:spcPts val="0"/>
                    </a:spcAft>
                    <a:defRPr/>
                  </a:pPr>
                  <a:r>
                    <a:rPr lang="zh-CN" altLang="en-US" sz="1200" dirty="0">
                      <a:solidFill>
                        <a:srgbClr val="000000"/>
                      </a:solidFill>
                      <a:latin typeface="+mn-ea"/>
                    </a:rPr>
                    <a:t>案卷</a:t>
                  </a:r>
                  <a:r>
                    <a:rPr lang="zh-CN" altLang="zh-CN" sz="1200" dirty="0">
                      <a:solidFill>
                        <a:srgbClr val="000000"/>
                      </a:solidFill>
                      <a:latin typeface="+mn-ea"/>
                      <a:ea typeface="+mn-ea"/>
                    </a:rPr>
                    <a:t>管理员</a:t>
                  </a:r>
                  <a:endParaRPr lang="zh-CN" altLang="zh-CN" sz="1200" dirty="0">
                    <a:latin typeface="+mn-ea"/>
                    <a:ea typeface="+mn-ea"/>
                  </a:endParaRPr>
                </a:p>
                <a:p>
                  <a:pPr fontAlgn="ctr">
                    <a:lnSpc>
                      <a:spcPct val="200000"/>
                    </a:lnSpc>
                    <a:spcBef>
                      <a:spcPts val="0"/>
                    </a:spcBef>
                    <a:spcAft>
                      <a:spcPts val="0"/>
                    </a:spcAft>
                    <a:defRPr/>
                  </a:pPr>
                  <a:r>
                    <a:rPr lang="zh-CN" altLang="zh-CN" sz="1200" dirty="0">
                      <a:solidFill>
                        <a:srgbClr val="000000"/>
                      </a:solidFill>
                      <a:latin typeface="+mn-ea"/>
                      <a:ea typeface="+mn-ea"/>
                    </a:rPr>
                    <a:t>单位领导</a:t>
                  </a:r>
                  <a:endParaRPr lang="en-US" altLang="zh-CN" sz="1200" dirty="0">
                    <a:solidFill>
                      <a:srgbClr val="000000"/>
                    </a:solidFill>
                    <a:latin typeface="+mn-ea"/>
                    <a:ea typeface="+mn-ea"/>
                  </a:endParaRPr>
                </a:p>
                <a:p>
                  <a:pPr fontAlgn="ctr">
                    <a:lnSpc>
                      <a:spcPct val="200000"/>
                    </a:lnSpc>
                    <a:spcBef>
                      <a:spcPts val="0"/>
                    </a:spcBef>
                    <a:spcAft>
                      <a:spcPts val="0"/>
                    </a:spcAft>
                    <a:defRPr/>
                  </a:pPr>
                  <a:r>
                    <a:rPr lang="zh-CN" altLang="zh-CN" sz="1200" dirty="0">
                      <a:solidFill>
                        <a:srgbClr val="000000"/>
                      </a:solidFill>
                      <a:latin typeface="+mn-ea"/>
                      <a:ea typeface="+mn-ea"/>
                    </a:rPr>
                    <a:t>民警</a:t>
                  </a:r>
                  <a:endParaRPr lang="zh-CN" altLang="zh-CN" sz="1200" dirty="0">
                    <a:latin typeface="+mn-ea"/>
                    <a:ea typeface="+mn-ea"/>
                  </a:endParaRPr>
                </a:p>
                <a:p>
                  <a:pPr fontAlgn="ctr">
                    <a:lnSpc>
                      <a:spcPct val="200000"/>
                    </a:lnSpc>
                    <a:spcBef>
                      <a:spcPts val="0"/>
                    </a:spcBef>
                    <a:spcAft>
                      <a:spcPts val="0"/>
                    </a:spcAft>
                    <a:defRPr/>
                  </a:pPr>
                  <a:r>
                    <a:rPr lang="zh-CN" altLang="zh-CN" sz="1200" dirty="0">
                      <a:solidFill>
                        <a:srgbClr val="000000"/>
                      </a:solidFill>
                      <a:latin typeface="+mn-ea"/>
                      <a:ea typeface="+mn-ea"/>
                    </a:rPr>
                    <a:t>审核人</a:t>
                  </a:r>
                  <a:endParaRPr lang="zh-CN" altLang="zh-CN" sz="1200" dirty="0">
                    <a:latin typeface="+mn-ea"/>
                    <a:ea typeface="+mn-ea"/>
                  </a:endParaRPr>
                </a:p>
                <a:p>
                  <a:pPr fontAlgn="ctr">
                    <a:lnSpc>
                      <a:spcPct val="200000"/>
                    </a:lnSpc>
                    <a:spcBef>
                      <a:spcPts val="0"/>
                    </a:spcBef>
                    <a:spcAft>
                      <a:spcPts val="0"/>
                    </a:spcAft>
                    <a:defRPr/>
                  </a:pPr>
                  <a:r>
                    <a:rPr lang="en-US" altLang="zh-CN" sz="1200" dirty="0">
                      <a:solidFill>
                        <a:srgbClr val="000000"/>
                      </a:solidFill>
                      <a:latin typeface="+mn-ea"/>
                      <a:ea typeface="+mn-ea"/>
                    </a:rPr>
                    <a:t>……</a:t>
                  </a:r>
                  <a:endParaRPr lang="zh-CN" altLang="zh-CN" sz="1200" dirty="0">
                    <a:latin typeface="+mn-ea"/>
                    <a:ea typeface="+mn-ea"/>
                  </a:endParaRPr>
                </a:p>
              </p:txBody>
            </p:sp>
            <p:grpSp>
              <p:nvGrpSpPr>
                <p:cNvPr id="57" name="组合 26">
                  <a:extLst>
                    <a:ext uri="{FF2B5EF4-FFF2-40B4-BE49-F238E27FC236}">
                      <a16:creationId xmlns:a16="http://schemas.microsoft.com/office/drawing/2014/main" id="{DA119E8A-2E4B-407F-B1E6-66D353EE2044}"/>
                    </a:ext>
                  </a:extLst>
                </p:cNvPr>
                <p:cNvGrpSpPr>
                  <a:grpSpLocks/>
                </p:cNvGrpSpPr>
                <p:nvPr/>
              </p:nvGrpSpPr>
              <p:grpSpPr bwMode="auto">
                <a:xfrm>
                  <a:off x="3459121" y="2282760"/>
                  <a:ext cx="250070" cy="1489378"/>
                  <a:chOff x="3529842" y="2282760"/>
                  <a:chExt cx="250070" cy="1489378"/>
                </a:xfrm>
              </p:grpSpPr>
              <p:cxnSp>
                <p:nvCxnSpPr>
                  <p:cNvPr id="77" name="直接连接符 61">
                    <a:extLst>
                      <a:ext uri="{FF2B5EF4-FFF2-40B4-BE49-F238E27FC236}">
                        <a16:creationId xmlns:a16="http://schemas.microsoft.com/office/drawing/2014/main" id="{82BB0022-3414-473D-AE71-66AFD2515677}"/>
                      </a:ext>
                    </a:extLst>
                  </p:cNvPr>
                  <p:cNvCxnSpPr>
                    <a:cxnSpLocks noChangeShapeType="1"/>
                  </p:cNvCxnSpPr>
                  <p:nvPr/>
                </p:nvCxnSpPr>
                <p:spPr bwMode="auto">
                  <a:xfrm>
                    <a:off x="3671900" y="2282760"/>
                    <a:ext cx="108012" cy="0"/>
                  </a:xfrm>
                  <a:prstGeom prst="line">
                    <a:avLst/>
                  </a:prstGeom>
                  <a:noFill/>
                  <a:ln w="9525" algn="ctr">
                    <a:solidFill>
                      <a:schemeClr val="tx1"/>
                    </a:solidFill>
                    <a:round/>
                    <a:headEnd/>
                    <a:tailEnd/>
                  </a:ln>
                </p:spPr>
              </p:cxnSp>
              <p:cxnSp>
                <p:nvCxnSpPr>
                  <p:cNvPr id="78" name="直接连接符 62">
                    <a:extLst>
                      <a:ext uri="{FF2B5EF4-FFF2-40B4-BE49-F238E27FC236}">
                        <a16:creationId xmlns:a16="http://schemas.microsoft.com/office/drawing/2014/main" id="{F9E8EC30-6750-4729-A2D1-EA70F4B69816}"/>
                      </a:ext>
                    </a:extLst>
                  </p:cNvPr>
                  <p:cNvCxnSpPr>
                    <a:cxnSpLocks noChangeShapeType="1"/>
                  </p:cNvCxnSpPr>
                  <p:nvPr/>
                </p:nvCxnSpPr>
                <p:spPr bwMode="auto">
                  <a:xfrm>
                    <a:off x="3671900" y="2282760"/>
                    <a:ext cx="0" cy="1489378"/>
                  </a:xfrm>
                  <a:prstGeom prst="line">
                    <a:avLst/>
                  </a:prstGeom>
                  <a:noFill/>
                  <a:ln w="9525" algn="ctr">
                    <a:solidFill>
                      <a:schemeClr val="tx1"/>
                    </a:solidFill>
                    <a:round/>
                    <a:headEnd/>
                    <a:tailEnd/>
                  </a:ln>
                </p:spPr>
              </p:cxnSp>
              <p:cxnSp>
                <p:nvCxnSpPr>
                  <p:cNvPr id="79" name="直接连接符 63">
                    <a:extLst>
                      <a:ext uri="{FF2B5EF4-FFF2-40B4-BE49-F238E27FC236}">
                        <a16:creationId xmlns:a16="http://schemas.microsoft.com/office/drawing/2014/main" id="{48AB6217-1E8B-44A6-8A06-8E8FF3A6EF3C}"/>
                      </a:ext>
                    </a:extLst>
                  </p:cNvPr>
                  <p:cNvCxnSpPr>
                    <a:cxnSpLocks noChangeShapeType="1"/>
                  </p:cNvCxnSpPr>
                  <p:nvPr/>
                </p:nvCxnSpPr>
                <p:spPr bwMode="auto">
                  <a:xfrm>
                    <a:off x="3671900" y="2641476"/>
                    <a:ext cx="108012" cy="0"/>
                  </a:xfrm>
                  <a:prstGeom prst="line">
                    <a:avLst/>
                  </a:prstGeom>
                  <a:noFill/>
                  <a:ln w="9525" algn="ctr">
                    <a:solidFill>
                      <a:schemeClr val="tx1"/>
                    </a:solidFill>
                    <a:round/>
                    <a:headEnd/>
                    <a:tailEnd/>
                  </a:ln>
                </p:spPr>
              </p:cxnSp>
              <p:cxnSp>
                <p:nvCxnSpPr>
                  <p:cNvPr id="80" name="直接连接符 64">
                    <a:extLst>
                      <a:ext uri="{FF2B5EF4-FFF2-40B4-BE49-F238E27FC236}">
                        <a16:creationId xmlns:a16="http://schemas.microsoft.com/office/drawing/2014/main" id="{7AA28839-65E4-4BAE-B1EA-6096592C0955}"/>
                      </a:ext>
                    </a:extLst>
                  </p:cNvPr>
                  <p:cNvCxnSpPr>
                    <a:cxnSpLocks noChangeShapeType="1"/>
                  </p:cNvCxnSpPr>
                  <p:nvPr/>
                </p:nvCxnSpPr>
                <p:spPr bwMode="auto">
                  <a:xfrm>
                    <a:off x="3529842" y="3037520"/>
                    <a:ext cx="250070" cy="0"/>
                  </a:xfrm>
                  <a:prstGeom prst="line">
                    <a:avLst/>
                  </a:prstGeom>
                  <a:noFill/>
                  <a:ln w="9525" algn="ctr">
                    <a:solidFill>
                      <a:schemeClr val="tx1"/>
                    </a:solidFill>
                    <a:round/>
                    <a:headEnd/>
                    <a:tailEnd/>
                  </a:ln>
                </p:spPr>
              </p:cxnSp>
              <p:cxnSp>
                <p:nvCxnSpPr>
                  <p:cNvPr id="81" name="直接连接符 65">
                    <a:extLst>
                      <a:ext uri="{FF2B5EF4-FFF2-40B4-BE49-F238E27FC236}">
                        <a16:creationId xmlns:a16="http://schemas.microsoft.com/office/drawing/2014/main" id="{C64A7E8A-5356-4F28-BF62-9E3B6413153C}"/>
                      </a:ext>
                    </a:extLst>
                  </p:cNvPr>
                  <p:cNvCxnSpPr>
                    <a:cxnSpLocks noChangeShapeType="1"/>
                  </p:cNvCxnSpPr>
                  <p:nvPr/>
                </p:nvCxnSpPr>
                <p:spPr bwMode="auto">
                  <a:xfrm>
                    <a:off x="3671900" y="3361556"/>
                    <a:ext cx="108012" cy="0"/>
                  </a:xfrm>
                  <a:prstGeom prst="line">
                    <a:avLst/>
                  </a:prstGeom>
                  <a:noFill/>
                  <a:ln w="9525" algn="ctr">
                    <a:solidFill>
                      <a:schemeClr val="tx1"/>
                    </a:solidFill>
                    <a:round/>
                    <a:headEnd/>
                    <a:tailEnd/>
                  </a:ln>
                </p:spPr>
              </p:cxnSp>
              <p:cxnSp>
                <p:nvCxnSpPr>
                  <p:cNvPr id="82" name="直接连接符 66">
                    <a:extLst>
                      <a:ext uri="{FF2B5EF4-FFF2-40B4-BE49-F238E27FC236}">
                        <a16:creationId xmlns:a16="http://schemas.microsoft.com/office/drawing/2014/main" id="{C273D19A-B39A-487F-B480-56B87B59B5BA}"/>
                      </a:ext>
                    </a:extLst>
                  </p:cNvPr>
                  <p:cNvCxnSpPr>
                    <a:cxnSpLocks noChangeShapeType="1"/>
                  </p:cNvCxnSpPr>
                  <p:nvPr/>
                </p:nvCxnSpPr>
                <p:spPr bwMode="auto">
                  <a:xfrm>
                    <a:off x="3671900" y="3772138"/>
                    <a:ext cx="108012" cy="0"/>
                  </a:xfrm>
                  <a:prstGeom prst="line">
                    <a:avLst/>
                  </a:prstGeom>
                  <a:noFill/>
                  <a:ln w="9525" algn="ctr">
                    <a:solidFill>
                      <a:schemeClr val="tx1"/>
                    </a:solidFill>
                    <a:round/>
                    <a:headEnd/>
                    <a:tailEnd/>
                  </a:ln>
                </p:spPr>
              </p:cxnSp>
            </p:grpSp>
            <p:sp>
              <p:nvSpPr>
                <p:cNvPr id="58" name="TextBox 13">
                  <a:extLst>
                    <a:ext uri="{FF2B5EF4-FFF2-40B4-BE49-F238E27FC236}">
                      <a16:creationId xmlns:a16="http://schemas.microsoft.com/office/drawing/2014/main" id="{B53068A7-5571-4A02-AA13-094F6C830A84}"/>
                    </a:ext>
                  </a:extLst>
                </p:cNvPr>
                <p:cNvSpPr txBox="1"/>
                <p:nvPr/>
              </p:nvSpPr>
              <p:spPr>
                <a:xfrm>
                  <a:off x="7417709" y="2035029"/>
                  <a:ext cx="646053" cy="1937909"/>
                </a:xfrm>
                <a:prstGeom prst="rect">
                  <a:avLst/>
                </a:prstGeom>
                <a:noFill/>
              </p:spPr>
              <p:txBody>
                <a:bodyPr wrap="none">
                  <a:spAutoFit/>
                </a:bodyPr>
                <a:lstStyle/>
                <a:p>
                  <a:pPr>
                    <a:lnSpc>
                      <a:spcPct val="200000"/>
                    </a:lnSpc>
                    <a:defRPr/>
                  </a:pPr>
                  <a:r>
                    <a:rPr lang="zh-CN" altLang="en-US" sz="1200" dirty="0">
                      <a:latin typeface="+mn-ea"/>
                      <a:ea typeface="+mn-ea"/>
                    </a:rPr>
                    <a:t>刘警官</a:t>
                  </a:r>
                  <a:endParaRPr lang="en-US" altLang="zh-CN" sz="1200" dirty="0">
                    <a:latin typeface="+mn-ea"/>
                    <a:ea typeface="+mn-ea"/>
                  </a:endParaRPr>
                </a:p>
                <a:p>
                  <a:pPr>
                    <a:lnSpc>
                      <a:spcPct val="200000"/>
                    </a:lnSpc>
                    <a:defRPr/>
                  </a:pPr>
                  <a:r>
                    <a:rPr lang="zh-CN" altLang="en-US" sz="1200" dirty="0">
                      <a:latin typeface="+mn-ea"/>
                      <a:ea typeface="+mn-ea"/>
                    </a:rPr>
                    <a:t>林警官</a:t>
                  </a:r>
                  <a:endParaRPr lang="en-US" altLang="zh-CN" sz="1200" dirty="0">
                    <a:latin typeface="+mn-ea"/>
                    <a:ea typeface="+mn-ea"/>
                  </a:endParaRPr>
                </a:p>
                <a:p>
                  <a:pPr>
                    <a:lnSpc>
                      <a:spcPct val="200000"/>
                    </a:lnSpc>
                    <a:defRPr/>
                  </a:pPr>
                  <a:r>
                    <a:rPr lang="zh-CN" altLang="en-US" sz="1200" dirty="0">
                      <a:latin typeface="+mn-ea"/>
                      <a:ea typeface="+mn-ea"/>
                    </a:rPr>
                    <a:t>陈警官</a:t>
                  </a:r>
                  <a:endParaRPr lang="en-US" altLang="zh-CN" sz="1200" dirty="0">
                    <a:latin typeface="+mn-ea"/>
                    <a:ea typeface="+mn-ea"/>
                  </a:endParaRPr>
                </a:p>
                <a:p>
                  <a:pPr>
                    <a:lnSpc>
                      <a:spcPct val="200000"/>
                    </a:lnSpc>
                    <a:defRPr/>
                  </a:pPr>
                  <a:r>
                    <a:rPr lang="zh-CN" altLang="en-US" sz="1200" dirty="0">
                      <a:latin typeface="+mn-ea"/>
                      <a:ea typeface="+mn-ea"/>
                    </a:rPr>
                    <a:t>王警官</a:t>
                  </a:r>
                  <a:endParaRPr lang="en-US" altLang="zh-CN" sz="1200" dirty="0">
                    <a:latin typeface="+mn-ea"/>
                    <a:ea typeface="+mn-ea"/>
                  </a:endParaRPr>
                </a:p>
                <a:p>
                  <a:pPr>
                    <a:lnSpc>
                      <a:spcPct val="200000"/>
                    </a:lnSpc>
                    <a:defRPr/>
                  </a:pPr>
                  <a:r>
                    <a:rPr lang="en-US" altLang="zh-CN" sz="1200" dirty="0">
                      <a:latin typeface="+mn-ea"/>
                      <a:ea typeface="+mn-ea"/>
                    </a:rPr>
                    <a:t>……</a:t>
                  </a:r>
                  <a:endParaRPr lang="zh-CN" altLang="en-US" sz="1200" dirty="0">
                    <a:latin typeface="+mn-ea"/>
                    <a:ea typeface="+mn-ea"/>
                  </a:endParaRPr>
                </a:p>
              </p:txBody>
            </p:sp>
            <p:sp>
              <p:nvSpPr>
                <p:cNvPr id="59" name="TextBox 5">
                  <a:extLst>
                    <a:ext uri="{FF2B5EF4-FFF2-40B4-BE49-F238E27FC236}">
                      <a16:creationId xmlns:a16="http://schemas.microsoft.com/office/drawing/2014/main" id="{DF58E329-E927-43CE-9ED6-C0B266B3CECE}"/>
                    </a:ext>
                  </a:extLst>
                </p:cNvPr>
                <p:cNvSpPr txBox="1"/>
                <p:nvPr/>
              </p:nvSpPr>
              <p:spPr>
                <a:xfrm>
                  <a:off x="6443072" y="2035029"/>
                  <a:ext cx="582559" cy="1937909"/>
                </a:xfrm>
                <a:prstGeom prst="rect">
                  <a:avLst/>
                </a:prstGeom>
                <a:noFill/>
              </p:spPr>
              <p:txBody>
                <a:bodyPr wrap="none">
                  <a:spAutoFit/>
                </a:bodyPr>
                <a:lstStyle/>
                <a:p>
                  <a:pPr>
                    <a:lnSpc>
                      <a:spcPct val="200000"/>
                    </a:lnSpc>
                    <a:defRPr/>
                  </a:pPr>
                  <a:r>
                    <a:rPr lang="zh-CN" altLang="en-US" sz="1200" dirty="0">
                      <a:latin typeface="+mn-ea"/>
                      <a:ea typeface="+mn-ea"/>
                    </a:rPr>
                    <a:t>帐号</a:t>
                  </a:r>
                  <a:r>
                    <a:rPr lang="en-US" altLang="zh-CN" sz="1200" dirty="0">
                      <a:latin typeface="+mn-ea"/>
                      <a:ea typeface="+mn-ea"/>
                    </a:rPr>
                    <a:t>1</a:t>
                  </a:r>
                </a:p>
                <a:p>
                  <a:pPr>
                    <a:lnSpc>
                      <a:spcPct val="200000"/>
                    </a:lnSpc>
                    <a:defRPr/>
                  </a:pPr>
                  <a:r>
                    <a:rPr lang="zh-CN" altLang="en-US" sz="1200" dirty="0">
                      <a:latin typeface="+mn-ea"/>
                      <a:ea typeface="+mn-ea"/>
                    </a:rPr>
                    <a:t>帐号</a:t>
                  </a:r>
                  <a:r>
                    <a:rPr lang="en-US" altLang="zh-CN" sz="1200" dirty="0">
                      <a:latin typeface="+mn-ea"/>
                      <a:ea typeface="+mn-ea"/>
                    </a:rPr>
                    <a:t>2</a:t>
                  </a:r>
                  <a:endParaRPr lang="zh-CN" altLang="en-US" sz="1200" dirty="0">
                    <a:latin typeface="+mn-ea"/>
                    <a:ea typeface="+mn-ea"/>
                  </a:endParaRPr>
                </a:p>
                <a:p>
                  <a:pPr>
                    <a:lnSpc>
                      <a:spcPct val="200000"/>
                    </a:lnSpc>
                    <a:defRPr/>
                  </a:pPr>
                  <a:r>
                    <a:rPr lang="zh-CN" altLang="en-US" sz="1200" dirty="0">
                      <a:latin typeface="+mn-ea"/>
                      <a:ea typeface="+mn-ea"/>
                    </a:rPr>
                    <a:t>帐号</a:t>
                  </a:r>
                  <a:r>
                    <a:rPr lang="en-US" altLang="zh-CN" sz="1200" dirty="0">
                      <a:latin typeface="+mn-ea"/>
                      <a:ea typeface="+mn-ea"/>
                    </a:rPr>
                    <a:t>3</a:t>
                  </a:r>
                  <a:endParaRPr lang="zh-CN" altLang="en-US" sz="1200" dirty="0">
                    <a:latin typeface="+mn-ea"/>
                    <a:ea typeface="+mn-ea"/>
                  </a:endParaRPr>
                </a:p>
                <a:p>
                  <a:pPr>
                    <a:lnSpc>
                      <a:spcPct val="200000"/>
                    </a:lnSpc>
                    <a:defRPr/>
                  </a:pPr>
                  <a:r>
                    <a:rPr lang="zh-CN" altLang="en-US" sz="1200" dirty="0">
                      <a:latin typeface="+mn-ea"/>
                      <a:ea typeface="+mn-ea"/>
                    </a:rPr>
                    <a:t>帐号</a:t>
                  </a:r>
                  <a:r>
                    <a:rPr lang="en-US" altLang="zh-CN" sz="1200" dirty="0">
                      <a:latin typeface="+mn-ea"/>
                      <a:ea typeface="+mn-ea"/>
                    </a:rPr>
                    <a:t>4</a:t>
                  </a:r>
                </a:p>
                <a:p>
                  <a:pPr>
                    <a:lnSpc>
                      <a:spcPct val="200000"/>
                    </a:lnSpc>
                    <a:defRPr/>
                  </a:pPr>
                  <a:r>
                    <a:rPr lang="en-US" altLang="zh-CN" sz="1200" dirty="0">
                      <a:latin typeface="+mn-ea"/>
                      <a:ea typeface="+mn-ea"/>
                    </a:rPr>
                    <a:t>……</a:t>
                  </a:r>
                  <a:endParaRPr lang="zh-CN" altLang="en-US" sz="1200" dirty="0">
                    <a:latin typeface="+mn-ea"/>
                    <a:ea typeface="+mn-ea"/>
                  </a:endParaRPr>
                </a:p>
              </p:txBody>
            </p:sp>
            <p:grpSp>
              <p:nvGrpSpPr>
                <p:cNvPr id="60" name="组合 27">
                  <a:extLst>
                    <a:ext uri="{FF2B5EF4-FFF2-40B4-BE49-F238E27FC236}">
                      <a16:creationId xmlns:a16="http://schemas.microsoft.com/office/drawing/2014/main" id="{36FF5C4B-7EDC-4432-AF02-E96C3F2F01F2}"/>
                    </a:ext>
                  </a:extLst>
                </p:cNvPr>
                <p:cNvGrpSpPr>
                  <a:grpSpLocks/>
                </p:cNvGrpSpPr>
                <p:nvPr/>
              </p:nvGrpSpPr>
              <p:grpSpPr bwMode="auto">
                <a:xfrm>
                  <a:off x="6301479" y="2301265"/>
                  <a:ext cx="108012" cy="1489378"/>
                  <a:chOff x="3671900" y="2282760"/>
                  <a:chExt cx="108012" cy="1489378"/>
                </a:xfrm>
              </p:grpSpPr>
              <p:cxnSp>
                <p:nvCxnSpPr>
                  <p:cNvPr id="71" name="直接连接符 55">
                    <a:extLst>
                      <a:ext uri="{FF2B5EF4-FFF2-40B4-BE49-F238E27FC236}">
                        <a16:creationId xmlns:a16="http://schemas.microsoft.com/office/drawing/2014/main" id="{9509832C-D01F-495B-B579-61FDC246B104}"/>
                      </a:ext>
                    </a:extLst>
                  </p:cNvPr>
                  <p:cNvCxnSpPr>
                    <a:cxnSpLocks noChangeShapeType="1"/>
                  </p:cNvCxnSpPr>
                  <p:nvPr/>
                </p:nvCxnSpPr>
                <p:spPr bwMode="auto">
                  <a:xfrm>
                    <a:off x="3671900" y="2282760"/>
                    <a:ext cx="108012" cy="0"/>
                  </a:xfrm>
                  <a:prstGeom prst="line">
                    <a:avLst/>
                  </a:prstGeom>
                  <a:noFill/>
                  <a:ln w="9525" algn="ctr">
                    <a:solidFill>
                      <a:schemeClr val="tx1"/>
                    </a:solidFill>
                    <a:round/>
                    <a:headEnd/>
                    <a:tailEnd/>
                  </a:ln>
                </p:spPr>
              </p:cxnSp>
              <p:cxnSp>
                <p:nvCxnSpPr>
                  <p:cNvPr id="72" name="直接连接符 56">
                    <a:extLst>
                      <a:ext uri="{FF2B5EF4-FFF2-40B4-BE49-F238E27FC236}">
                        <a16:creationId xmlns:a16="http://schemas.microsoft.com/office/drawing/2014/main" id="{CE4EBC6C-73B2-4692-9D9C-0035C45612CE}"/>
                      </a:ext>
                    </a:extLst>
                  </p:cNvPr>
                  <p:cNvCxnSpPr>
                    <a:cxnSpLocks noChangeShapeType="1"/>
                  </p:cNvCxnSpPr>
                  <p:nvPr/>
                </p:nvCxnSpPr>
                <p:spPr bwMode="auto">
                  <a:xfrm>
                    <a:off x="3671900" y="2282760"/>
                    <a:ext cx="0" cy="1489378"/>
                  </a:xfrm>
                  <a:prstGeom prst="line">
                    <a:avLst/>
                  </a:prstGeom>
                  <a:noFill/>
                  <a:ln w="9525" algn="ctr">
                    <a:solidFill>
                      <a:schemeClr val="tx1"/>
                    </a:solidFill>
                    <a:round/>
                    <a:headEnd/>
                    <a:tailEnd/>
                  </a:ln>
                </p:spPr>
              </p:cxnSp>
              <p:cxnSp>
                <p:nvCxnSpPr>
                  <p:cNvPr id="73" name="直接连接符 57">
                    <a:extLst>
                      <a:ext uri="{FF2B5EF4-FFF2-40B4-BE49-F238E27FC236}">
                        <a16:creationId xmlns:a16="http://schemas.microsoft.com/office/drawing/2014/main" id="{EB4BC07B-F282-4FC6-AAF5-835D7048B415}"/>
                      </a:ext>
                    </a:extLst>
                  </p:cNvPr>
                  <p:cNvCxnSpPr>
                    <a:cxnSpLocks noChangeShapeType="1"/>
                  </p:cNvCxnSpPr>
                  <p:nvPr/>
                </p:nvCxnSpPr>
                <p:spPr bwMode="auto">
                  <a:xfrm>
                    <a:off x="3671900" y="2641476"/>
                    <a:ext cx="108012" cy="0"/>
                  </a:xfrm>
                  <a:prstGeom prst="line">
                    <a:avLst/>
                  </a:prstGeom>
                  <a:noFill/>
                  <a:ln w="9525" algn="ctr">
                    <a:solidFill>
                      <a:schemeClr val="tx1"/>
                    </a:solidFill>
                    <a:round/>
                    <a:headEnd/>
                    <a:tailEnd/>
                  </a:ln>
                </p:spPr>
              </p:cxnSp>
              <p:cxnSp>
                <p:nvCxnSpPr>
                  <p:cNvPr id="74" name="直接连接符 58">
                    <a:extLst>
                      <a:ext uri="{FF2B5EF4-FFF2-40B4-BE49-F238E27FC236}">
                        <a16:creationId xmlns:a16="http://schemas.microsoft.com/office/drawing/2014/main" id="{68A09304-85DE-4639-8E46-807BE122B152}"/>
                      </a:ext>
                    </a:extLst>
                  </p:cNvPr>
                  <p:cNvCxnSpPr>
                    <a:cxnSpLocks noChangeShapeType="1"/>
                  </p:cNvCxnSpPr>
                  <p:nvPr/>
                </p:nvCxnSpPr>
                <p:spPr bwMode="auto">
                  <a:xfrm>
                    <a:off x="3671900" y="3037520"/>
                    <a:ext cx="108012" cy="0"/>
                  </a:xfrm>
                  <a:prstGeom prst="line">
                    <a:avLst/>
                  </a:prstGeom>
                  <a:noFill/>
                  <a:ln w="9525" algn="ctr">
                    <a:solidFill>
                      <a:schemeClr val="tx1"/>
                    </a:solidFill>
                    <a:round/>
                    <a:headEnd/>
                    <a:tailEnd/>
                  </a:ln>
                </p:spPr>
              </p:cxnSp>
              <p:cxnSp>
                <p:nvCxnSpPr>
                  <p:cNvPr id="75" name="直接连接符 59">
                    <a:extLst>
                      <a:ext uri="{FF2B5EF4-FFF2-40B4-BE49-F238E27FC236}">
                        <a16:creationId xmlns:a16="http://schemas.microsoft.com/office/drawing/2014/main" id="{CBEDFA22-32CA-4BE7-9122-82A70E6AA16C}"/>
                      </a:ext>
                    </a:extLst>
                  </p:cNvPr>
                  <p:cNvCxnSpPr>
                    <a:cxnSpLocks noChangeShapeType="1"/>
                  </p:cNvCxnSpPr>
                  <p:nvPr/>
                </p:nvCxnSpPr>
                <p:spPr bwMode="auto">
                  <a:xfrm>
                    <a:off x="3671900" y="3361556"/>
                    <a:ext cx="108012" cy="0"/>
                  </a:xfrm>
                  <a:prstGeom prst="line">
                    <a:avLst/>
                  </a:prstGeom>
                  <a:noFill/>
                  <a:ln w="9525" algn="ctr">
                    <a:solidFill>
                      <a:schemeClr val="tx1"/>
                    </a:solidFill>
                    <a:round/>
                    <a:headEnd/>
                    <a:tailEnd/>
                  </a:ln>
                </p:spPr>
              </p:cxnSp>
              <p:cxnSp>
                <p:nvCxnSpPr>
                  <p:cNvPr id="76" name="直接连接符 60">
                    <a:extLst>
                      <a:ext uri="{FF2B5EF4-FFF2-40B4-BE49-F238E27FC236}">
                        <a16:creationId xmlns:a16="http://schemas.microsoft.com/office/drawing/2014/main" id="{351BBFB1-8E9B-4B43-BE02-A7D5C0409BDF}"/>
                      </a:ext>
                    </a:extLst>
                  </p:cNvPr>
                  <p:cNvCxnSpPr>
                    <a:cxnSpLocks noChangeShapeType="1"/>
                  </p:cNvCxnSpPr>
                  <p:nvPr/>
                </p:nvCxnSpPr>
                <p:spPr bwMode="auto">
                  <a:xfrm>
                    <a:off x="3671900" y="3772138"/>
                    <a:ext cx="108012" cy="0"/>
                  </a:xfrm>
                  <a:prstGeom prst="line">
                    <a:avLst/>
                  </a:prstGeom>
                  <a:noFill/>
                  <a:ln w="9525" algn="ctr">
                    <a:solidFill>
                      <a:schemeClr val="tx1"/>
                    </a:solidFill>
                    <a:round/>
                    <a:headEnd/>
                    <a:tailEnd/>
                  </a:ln>
                </p:spPr>
              </p:cxnSp>
            </p:grpSp>
            <p:grpSp>
              <p:nvGrpSpPr>
                <p:cNvPr id="61" name="组合 7">
                  <a:extLst>
                    <a:ext uri="{FF2B5EF4-FFF2-40B4-BE49-F238E27FC236}">
                      <a16:creationId xmlns:a16="http://schemas.microsoft.com/office/drawing/2014/main" id="{2A2D57F4-81AE-4536-868A-8598E87DDC4B}"/>
                    </a:ext>
                  </a:extLst>
                </p:cNvPr>
                <p:cNvGrpSpPr>
                  <a:grpSpLocks/>
                </p:cNvGrpSpPr>
                <p:nvPr/>
              </p:nvGrpSpPr>
              <p:grpSpPr bwMode="auto">
                <a:xfrm>
                  <a:off x="7164288" y="2301265"/>
                  <a:ext cx="108012" cy="1489378"/>
                  <a:chOff x="3671900" y="2282760"/>
                  <a:chExt cx="108012" cy="1489378"/>
                </a:xfrm>
              </p:grpSpPr>
              <p:cxnSp>
                <p:nvCxnSpPr>
                  <p:cNvPr id="66" name="直接连接符 50">
                    <a:extLst>
                      <a:ext uri="{FF2B5EF4-FFF2-40B4-BE49-F238E27FC236}">
                        <a16:creationId xmlns:a16="http://schemas.microsoft.com/office/drawing/2014/main" id="{A97742FF-D5D7-4D69-A692-B7E5FE3B7CF0}"/>
                      </a:ext>
                    </a:extLst>
                  </p:cNvPr>
                  <p:cNvCxnSpPr>
                    <a:cxnSpLocks noChangeShapeType="1"/>
                  </p:cNvCxnSpPr>
                  <p:nvPr/>
                </p:nvCxnSpPr>
                <p:spPr bwMode="auto">
                  <a:xfrm>
                    <a:off x="3671900" y="2282760"/>
                    <a:ext cx="108012" cy="0"/>
                  </a:xfrm>
                  <a:prstGeom prst="line">
                    <a:avLst/>
                  </a:prstGeom>
                  <a:noFill/>
                  <a:ln w="9525" algn="ctr">
                    <a:solidFill>
                      <a:schemeClr val="tx1"/>
                    </a:solidFill>
                    <a:round/>
                    <a:headEnd/>
                    <a:tailEnd/>
                  </a:ln>
                </p:spPr>
              </p:cxnSp>
              <p:cxnSp>
                <p:nvCxnSpPr>
                  <p:cNvPr id="67" name="直接连接符 51">
                    <a:extLst>
                      <a:ext uri="{FF2B5EF4-FFF2-40B4-BE49-F238E27FC236}">
                        <a16:creationId xmlns:a16="http://schemas.microsoft.com/office/drawing/2014/main" id="{904B2997-A3EF-4685-9F97-F49F40FE28A9}"/>
                      </a:ext>
                    </a:extLst>
                  </p:cNvPr>
                  <p:cNvCxnSpPr>
                    <a:cxnSpLocks noChangeShapeType="1"/>
                  </p:cNvCxnSpPr>
                  <p:nvPr/>
                </p:nvCxnSpPr>
                <p:spPr bwMode="auto">
                  <a:xfrm>
                    <a:off x="3671900" y="2641476"/>
                    <a:ext cx="108012" cy="0"/>
                  </a:xfrm>
                  <a:prstGeom prst="line">
                    <a:avLst/>
                  </a:prstGeom>
                  <a:noFill/>
                  <a:ln w="9525" algn="ctr">
                    <a:solidFill>
                      <a:schemeClr val="tx1"/>
                    </a:solidFill>
                    <a:round/>
                    <a:headEnd/>
                    <a:tailEnd/>
                  </a:ln>
                </p:spPr>
              </p:cxnSp>
              <p:cxnSp>
                <p:nvCxnSpPr>
                  <p:cNvPr id="68" name="直接连接符 52">
                    <a:extLst>
                      <a:ext uri="{FF2B5EF4-FFF2-40B4-BE49-F238E27FC236}">
                        <a16:creationId xmlns:a16="http://schemas.microsoft.com/office/drawing/2014/main" id="{AC5A5D02-26A1-45C8-9DA8-9E75610F8D43}"/>
                      </a:ext>
                    </a:extLst>
                  </p:cNvPr>
                  <p:cNvCxnSpPr>
                    <a:cxnSpLocks noChangeShapeType="1"/>
                  </p:cNvCxnSpPr>
                  <p:nvPr/>
                </p:nvCxnSpPr>
                <p:spPr bwMode="auto">
                  <a:xfrm>
                    <a:off x="3671900" y="3037520"/>
                    <a:ext cx="108012" cy="0"/>
                  </a:xfrm>
                  <a:prstGeom prst="line">
                    <a:avLst/>
                  </a:prstGeom>
                  <a:noFill/>
                  <a:ln w="9525" algn="ctr">
                    <a:solidFill>
                      <a:schemeClr val="tx1"/>
                    </a:solidFill>
                    <a:round/>
                    <a:headEnd/>
                    <a:tailEnd/>
                  </a:ln>
                </p:spPr>
              </p:cxnSp>
              <p:cxnSp>
                <p:nvCxnSpPr>
                  <p:cNvPr id="69" name="直接连接符 53">
                    <a:extLst>
                      <a:ext uri="{FF2B5EF4-FFF2-40B4-BE49-F238E27FC236}">
                        <a16:creationId xmlns:a16="http://schemas.microsoft.com/office/drawing/2014/main" id="{420CEF1B-7DB9-43C3-9121-91FE3D07192B}"/>
                      </a:ext>
                    </a:extLst>
                  </p:cNvPr>
                  <p:cNvCxnSpPr>
                    <a:cxnSpLocks noChangeShapeType="1"/>
                  </p:cNvCxnSpPr>
                  <p:nvPr/>
                </p:nvCxnSpPr>
                <p:spPr bwMode="auto">
                  <a:xfrm>
                    <a:off x="3671900" y="3361556"/>
                    <a:ext cx="108012" cy="0"/>
                  </a:xfrm>
                  <a:prstGeom prst="line">
                    <a:avLst/>
                  </a:prstGeom>
                  <a:noFill/>
                  <a:ln w="9525" algn="ctr">
                    <a:solidFill>
                      <a:schemeClr val="tx1"/>
                    </a:solidFill>
                    <a:round/>
                    <a:headEnd/>
                    <a:tailEnd/>
                  </a:ln>
                </p:spPr>
              </p:cxnSp>
              <p:cxnSp>
                <p:nvCxnSpPr>
                  <p:cNvPr id="70" name="直接连接符 54">
                    <a:extLst>
                      <a:ext uri="{FF2B5EF4-FFF2-40B4-BE49-F238E27FC236}">
                        <a16:creationId xmlns:a16="http://schemas.microsoft.com/office/drawing/2014/main" id="{5DC5C1BE-8231-41A7-A249-93B1FDF438D8}"/>
                      </a:ext>
                    </a:extLst>
                  </p:cNvPr>
                  <p:cNvCxnSpPr>
                    <a:cxnSpLocks noChangeShapeType="1"/>
                  </p:cNvCxnSpPr>
                  <p:nvPr/>
                </p:nvCxnSpPr>
                <p:spPr bwMode="auto">
                  <a:xfrm>
                    <a:off x="3671900" y="3772138"/>
                    <a:ext cx="108012" cy="0"/>
                  </a:xfrm>
                  <a:prstGeom prst="line">
                    <a:avLst/>
                  </a:prstGeom>
                  <a:noFill/>
                  <a:ln w="9525" algn="ctr">
                    <a:solidFill>
                      <a:schemeClr val="tx1"/>
                    </a:solidFill>
                    <a:round/>
                    <a:headEnd/>
                    <a:tailEnd/>
                  </a:ln>
                </p:spPr>
              </p:cxnSp>
            </p:grpSp>
            <p:cxnSp>
              <p:nvCxnSpPr>
                <p:cNvPr id="62" name="直接箭头连接符 46">
                  <a:extLst>
                    <a:ext uri="{FF2B5EF4-FFF2-40B4-BE49-F238E27FC236}">
                      <a16:creationId xmlns:a16="http://schemas.microsoft.com/office/drawing/2014/main" id="{00D7D835-2D00-4CCA-8CBE-2DCD56A00DE0}"/>
                    </a:ext>
                  </a:extLst>
                </p:cNvPr>
                <p:cNvCxnSpPr>
                  <a:cxnSpLocks noChangeShapeType="1"/>
                </p:cNvCxnSpPr>
                <p:nvPr/>
              </p:nvCxnSpPr>
              <p:spPr bwMode="auto">
                <a:xfrm>
                  <a:off x="4567828" y="2974086"/>
                  <a:ext cx="1548172" cy="0"/>
                </a:xfrm>
                <a:prstGeom prst="straightConnector1">
                  <a:avLst/>
                </a:prstGeom>
                <a:noFill/>
                <a:ln w="9525" algn="ctr">
                  <a:solidFill>
                    <a:schemeClr val="tx1"/>
                  </a:solidFill>
                  <a:round/>
                  <a:headEnd/>
                  <a:tailEnd type="arrow" w="med" len="med"/>
                </a:ln>
              </p:spPr>
            </p:cxnSp>
            <p:cxnSp>
              <p:nvCxnSpPr>
                <p:cNvPr id="63" name="直接连接符 47">
                  <a:extLst>
                    <a:ext uri="{FF2B5EF4-FFF2-40B4-BE49-F238E27FC236}">
                      <a16:creationId xmlns:a16="http://schemas.microsoft.com/office/drawing/2014/main" id="{5271275D-C11D-47CB-9C73-2E787F6464D7}"/>
                    </a:ext>
                  </a:extLst>
                </p:cNvPr>
                <p:cNvCxnSpPr>
                  <a:cxnSpLocks noChangeShapeType="1"/>
                </p:cNvCxnSpPr>
                <p:nvPr/>
              </p:nvCxnSpPr>
              <p:spPr bwMode="auto">
                <a:xfrm>
                  <a:off x="1763688" y="3025295"/>
                  <a:ext cx="410197" cy="0"/>
                </a:xfrm>
                <a:prstGeom prst="line">
                  <a:avLst/>
                </a:prstGeom>
                <a:noFill/>
                <a:ln w="9525" algn="ctr">
                  <a:solidFill>
                    <a:schemeClr val="tx1"/>
                  </a:solidFill>
                  <a:round/>
                  <a:headEnd/>
                  <a:tailEnd/>
                </a:ln>
              </p:spPr>
            </p:cxnSp>
            <p:sp>
              <p:nvSpPr>
                <p:cNvPr id="64" name="TextBox 88">
                  <a:extLst>
                    <a:ext uri="{FF2B5EF4-FFF2-40B4-BE49-F238E27FC236}">
                      <a16:creationId xmlns:a16="http://schemas.microsoft.com/office/drawing/2014/main" id="{73F1728D-9D1E-45EE-B63A-6DBFB2149E44}"/>
                    </a:ext>
                  </a:extLst>
                </p:cNvPr>
                <p:cNvSpPr txBox="1"/>
                <p:nvPr/>
              </p:nvSpPr>
              <p:spPr>
                <a:xfrm>
                  <a:off x="4796984" y="2749221"/>
                  <a:ext cx="1127023" cy="575361"/>
                </a:xfrm>
                <a:prstGeom prst="rect">
                  <a:avLst/>
                </a:prstGeom>
                <a:noFill/>
              </p:spPr>
              <p:txBody>
                <a:bodyPr wrap="none">
                  <a:spAutoFit/>
                </a:bodyPr>
                <a:lstStyle/>
                <a:p>
                  <a:pPr>
                    <a:lnSpc>
                      <a:spcPct val="150000"/>
                    </a:lnSpc>
                    <a:defRPr/>
                  </a:pPr>
                  <a:r>
                    <a:rPr lang="zh-CN" altLang="en-US" sz="1050" dirty="0">
                      <a:solidFill>
                        <a:srgbClr val="FF0000"/>
                      </a:solidFill>
                      <a:latin typeface="+mn-ea"/>
                      <a:ea typeface="+mn-ea"/>
                    </a:rPr>
                    <a:t>系统可以将角色</a:t>
                  </a:r>
                  <a:endParaRPr lang="en-US" altLang="zh-CN" sz="1050" dirty="0">
                    <a:solidFill>
                      <a:srgbClr val="FF0000"/>
                    </a:solidFill>
                    <a:latin typeface="+mn-ea"/>
                    <a:ea typeface="+mn-ea"/>
                  </a:endParaRPr>
                </a:p>
                <a:p>
                  <a:pPr>
                    <a:lnSpc>
                      <a:spcPct val="150000"/>
                    </a:lnSpc>
                    <a:defRPr/>
                  </a:pPr>
                  <a:r>
                    <a:rPr lang="zh-CN" altLang="en-US" sz="1050" dirty="0">
                      <a:solidFill>
                        <a:srgbClr val="FF0000"/>
                      </a:solidFill>
                      <a:latin typeface="+mn-ea"/>
                      <a:ea typeface="+mn-ea"/>
                    </a:rPr>
                    <a:t>赋予不同的帐号</a:t>
                  </a:r>
                </a:p>
              </p:txBody>
            </p:sp>
            <p:pic>
              <p:nvPicPr>
                <p:cNvPr id="65" name="Picture 4" descr="E:\图标\256-256\family256.png">
                  <a:extLst>
                    <a:ext uri="{FF2B5EF4-FFF2-40B4-BE49-F238E27FC236}">
                      <a16:creationId xmlns:a16="http://schemas.microsoft.com/office/drawing/2014/main" id="{6DF700E3-8EE3-48B8-ABFA-D9F15B9D3F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8028" y="2797048"/>
                  <a:ext cx="456496" cy="45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 name="组合 10">
                <a:extLst>
                  <a:ext uri="{FF2B5EF4-FFF2-40B4-BE49-F238E27FC236}">
                    <a16:creationId xmlns:a16="http://schemas.microsoft.com/office/drawing/2014/main" id="{CDCF8FFA-0ADE-4E4F-A3AA-490C6CC817D4}"/>
                  </a:ext>
                </a:extLst>
              </p:cNvPr>
              <p:cNvGrpSpPr>
                <a:grpSpLocks/>
              </p:cNvGrpSpPr>
              <p:nvPr/>
            </p:nvGrpSpPr>
            <p:grpSpPr bwMode="auto">
              <a:xfrm>
                <a:off x="2186270" y="2097814"/>
                <a:ext cx="3922821" cy="479040"/>
                <a:chOff x="1993865" y="1352324"/>
                <a:chExt cx="3922821" cy="479040"/>
              </a:xfrm>
            </p:grpSpPr>
            <p:cxnSp>
              <p:nvCxnSpPr>
                <p:cNvPr id="48" name="直接连接符 32">
                  <a:extLst>
                    <a:ext uri="{FF2B5EF4-FFF2-40B4-BE49-F238E27FC236}">
                      <a16:creationId xmlns:a16="http://schemas.microsoft.com/office/drawing/2014/main" id="{5AFE22DB-20A0-4ECA-9C15-378C17BE590A}"/>
                    </a:ext>
                  </a:extLst>
                </p:cNvPr>
                <p:cNvCxnSpPr>
                  <a:cxnSpLocks noChangeShapeType="1"/>
                </p:cNvCxnSpPr>
                <p:nvPr/>
              </p:nvCxnSpPr>
              <p:spPr bwMode="auto">
                <a:xfrm>
                  <a:off x="1993865" y="1591844"/>
                  <a:ext cx="180020" cy="0"/>
                </a:xfrm>
                <a:prstGeom prst="line">
                  <a:avLst/>
                </a:prstGeom>
                <a:noFill/>
                <a:ln w="9525" algn="ctr">
                  <a:solidFill>
                    <a:schemeClr val="tx1"/>
                  </a:solidFill>
                  <a:round/>
                  <a:headEnd/>
                  <a:tailEnd/>
                </a:ln>
              </p:spPr>
            </p:cxnSp>
            <p:grpSp>
              <p:nvGrpSpPr>
                <p:cNvPr id="49" name="组合 112">
                  <a:extLst>
                    <a:ext uri="{FF2B5EF4-FFF2-40B4-BE49-F238E27FC236}">
                      <a16:creationId xmlns:a16="http://schemas.microsoft.com/office/drawing/2014/main" id="{91C35E3D-F240-45D6-9929-247B5CBBFB5C}"/>
                    </a:ext>
                  </a:extLst>
                </p:cNvPr>
                <p:cNvGrpSpPr>
                  <a:grpSpLocks/>
                </p:cNvGrpSpPr>
                <p:nvPr/>
              </p:nvGrpSpPr>
              <p:grpSpPr bwMode="auto">
                <a:xfrm>
                  <a:off x="2256756" y="1352324"/>
                  <a:ext cx="3659930" cy="479040"/>
                  <a:chOff x="2256756" y="1172303"/>
                  <a:chExt cx="3659930" cy="479040"/>
                </a:xfrm>
              </p:grpSpPr>
              <p:grpSp>
                <p:nvGrpSpPr>
                  <p:cNvPr id="50" name="组合 111">
                    <a:extLst>
                      <a:ext uri="{FF2B5EF4-FFF2-40B4-BE49-F238E27FC236}">
                        <a16:creationId xmlns:a16="http://schemas.microsoft.com/office/drawing/2014/main" id="{3F3AB9C7-9057-4170-A67C-FFC16CDC9245}"/>
                      </a:ext>
                    </a:extLst>
                  </p:cNvPr>
                  <p:cNvGrpSpPr>
                    <a:grpSpLocks/>
                  </p:cNvGrpSpPr>
                  <p:nvPr/>
                </p:nvGrpSpPr>
                <p:grpSpPr bwMode="auto">
                  <a:xfrm>
                    <a:off x="2845095" y="1273324"/>
                    <a:ext cx="3071591" cy="276999"/>
                    <a:chOff x="2845095" y="1273324"/>
                    <a:chExt cx="3071591" cy="276999"/>
                  </a:xfrm>
                </p:grpSpPr>
                <p:sp>
                  <p:nvSpPr>
                    <p:cNvPr id="52" name="TextBox 7">
                      <a:extLst>
                        <a:ext uri="{FF2B5EF4-FFF2-40B4-BE49-F238E27FC236}">
                          <a16:creationId xmlns:a16="http://schemas.microsoft.com/office/drawing/2014/main" id="{A155D09A-724F-45E8-BEE4-92FB26255D76}"/>
                        </a:ext>
                      </a:extLst>
                    </p:cNvPr>
                    <p:cNvSpPr txBox="1"/>
                    <p:nvPr/>
                  </p:nvSpPr>
                  <p:spPr>
                    <a:xfrm>
                      <a:off x="2846125" y="1273922"/>
                      <a:ext cx="492080" cy="276230"/>
                    </a:xfrm>
                    <a:prstGeom prst="rect">
                      <a:avLst/>
                    </a:prstGeom>
                    <a:noFill/>
                  </p:spPr>
                  <p:txBody>
                    <a:bodyPr wrap="none">
                      <a:spAutoFit/>
                    </a:bodyPr>
                    <a:lstStyle/>
                    <a:p>
                      <a:pPr>
                        <a:defRPr/>
                      </a:pPr>
                      <a:r>
                        <a:rPr lang="zh-CN" altLang="en-US" sz="1200" dirty="0">
                          <a:latin typeface="+mn-ea"/>
                          <a:ea typeface="+mn-ea"/>
                        </a:rPr>
                        <a:t>权限</a:t>
                      </a:r>
                    </a:p>
                  </p:txBody>
                </p:sp>
                <p:sp>
                  <p:nvSpPr>
                    <p:cNvPr id="53" name="TextBox 12">
                      <a:extLst>
                        <a:ext uri="{FF2B5EF4-FFF2-40B4-BE49-F238E27FC236}">
                          <a16:creationId xmlns:a16="http://schemas.microsoft.com/office/drawing/2014/main" id="{44845E3A-DDE5-4D0B-85EE-7B863DE48593}"/>
                        </a:ext>
                      </a:extLst>
                    </p:cNvPr>
                    <p:cNvSpPr txBox="1"/>
                    <p:nvPr/>
                  </p:nvSpPr>
                  <p:spPr>
                    <a:xfrm>
                      <a:off x="3731869" y="1273922"/>
                      <a:ext cx="2184202" cy="276230"/>
                    </a:xfrm>
                    <a:prstGeom prst="rect">
                      <a:avLst/>
                    </a:prstGeom>
                    <a:noFill/>
                  </p:spPr>
                  <p:txBody>
                    <a:bodyPr wrap="none">
                      <a:spAutoFit/>
                    </a:bodyPr>
                    <a:lstStyle/>
                    <a:p>
                      <a:pPr>
                        <a:defRPr/>
                      </a:pPr>
                      <a:r>
                        <a:rPr lang="zh-CN" altLang="en-US" sz="1200" dirty="0">
                          <a:latin typeface="+mn-ea"/>
                          <a:ea typeface="+mn-ea"/>
                        </a:rPr>
                        <a:t>每一个模块对应的每一项操作</a:t>
                      </a:r>
                    </a:p>
                  </p:txBody>
                </p:sp>
                <p:cxnSp>
                  <p:nvCxnSpPr>
                    <p:cNvPr id="54" name="直接连接符 38">
                      <a:extLst>
                        <a:ext uri="{FF2B5EF4-FFF2-40B4-BE49-F238E27FC236}">
                          <a16:creationId xmlns:a16="http://schemas.microsoft.com/office/drawing/2014/main" id="{513E0C87-2216-4C8A-BC93-BEEB7A43D27E}"/>
                        </a:ext>
                      </a:extLst>
                    </p:cNvPr>
                    <p:cNvCxnSpPr>
                      <a:cxnSpLocks noChangeShapeType="1"/>
                    </p:cNvCxnSpPr>
                    <p:nvPr/>
                  </p:nvCxnSpPr>
                  <p:spPr bwMode="auto">
                    <a:xfrm>
                      <a:off x="3387113" y="1411823"/>
                      <a:ext cx="261683" cy="0"/>
                    </a:xfrm>
                    <a:prstGeom prst="line">
                      <a:avLst/>
                    </a:prstGeom>
                    <a:noFill/>
                    <a:ln w="9525" algn="ctr">
                      <a:solidFill>
                        <a:schemeClr val="tx1"/>
                      </a:solidFill>
                      <a:round/>
                      <a:headEnd/>
                      <a:tailEnd/>
                    </a:ln>
                  </p:spPr>
                </p:cxnSp>
              </p:grpSp>
              <p:pic>
                <p:nvPicPr>
                  <p:cNvPr id="51" name="Picture 8" descr="d:\program files (x86)\360se6\User Data\temp\u=95892212,738820547&amp;fm=21&amp;gp=0.jpg">
                    <a:extLst>
                      <a:ext uri="{FF2B5EF4-FFF2-40B4-BE49-F238E27FC236}">
                        <a16:creationId xmlns:a16="http://schemas.microsoft.com/office/drawing/2014/main" id="{99A42160-7D7A-414F-943F-822E02C9F6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6756" y="1172303"/>
                    <a:ext cx="479040" cy="47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42" name="组合 15">
                <a:extLst>
                  <a:ext uri="{FF2B5EF4-FFF2-40B4-BE49-F238E27FC236}">
                    <a16:creationId xmlns:a16="http://schemas.microsoft.com/office/drawing/2014/main" id="{72B65BE5-CE3E-4070-B4FA-939DE7ED427F}"/>
                  </a:ext>
                </a:extLst>
              </p:cNvPr>
              <p:cNvGrpSpPr>
                <a:grpSpLocks/>
              </p:cNvGrpSpPr>
              <p:nvPr/>
            </p:nvGrpSpPr>
            <p:grpSpPr bwMode="auto">
              <a:xfrm>
                <a:off x="2186270" y="5625192"/>
                <a:ext cx="4230597" cy="408552"/>
                <a:chOff x="1993865" y="4807947"/>
                <a:chExt cx="4230597" cy="408552"/>
              </a:xfrm>
            </p:grpSpPr>
            <p:cxnSp>
              <p:nvCxnSpPr>
                <p:cNvPr id="43" name="直接连接符 27">
                  <a:extLst>
                    <a:ext uri="{FF2B5EF4-FFF2-40B4-BE49-F238E27FC236}">
                      <a16:creationId xmlns:a16="http://schemas.microsoft.com/office/drawing/2014/main" id="{F75B1155-3CFA-40B2-AEBF-CBCD0E4E4301}"/>
                    </a:ext>
                  </a:extLst>
                </p:cNvPr>
                <p:cNvCxnSpPr>
                  <a:cxnSpLocks noChangeShapeType="1"/>
                </p:cNvCxnSpPr>
                <p:nvPr/>
              </p:nvCxnSpPr>
              <p:spPr bwMode="auto">
                <a:xfrm>
                  <a:off x="1993865" y="5012223"/>
                  <a:ext cx="180020" cy="0"/>
                </a:xfrm>
                <a:prstGeom prst="line">
                  <a:avLst/>
                </a:prstGeom>
                <a:noFill/>
                <a:ln w="9525" algn="ctr">
                  <a:solidFill>
                    <a:schemeClr val="tx1"/>
                  </a:solidFill>
                  <a:round/>
                  <a:headEnd/>
                  <a:tailEnd/>
                </a:ln>
              </p:spPr>
            </p:cxnSp>
            <p:sp>
              <p:nvSpPr>
                <p:cNvPr id="44" name="TextBox 102">
                  <a:extLst>
                    <a:ext uri="{FF2B5EF4-FFF2-40B4-BE49-F238E27FC236}">
                      <a16:creationId xmlns:a16="http://schemas.microsoft.com/office/drawing/2014/main" id="{3B12AF76-A67E-4FEC-A7DF-B023F5DFCBC1}"/>
                    </a:ext>
                  </a:extLst>
                </p:cNvPr>
                <p:cNvSpPr txBox="1"/>
                <p:nvPr/>
              </p:nvSpPr>
              <p:spPr>
                <a:xfrm>
                  <a:off x="2844537" y="4874432"/>
                  <a:ext cx="492080" cy="276230"/>
                </a:xfrm>
                <a:prstGeom prst="rect">
                  <a:avLst/>
                </a:prstGeom>
                <a:noFill/>
              </p:spPr>
              <p:txBody>
                <a:bodyPr wrap="none">
                  <a:spAutoFit/>
                </a:bodyPr>
                <a:lstStyle/>
                <a:p>
                  <a:pPr>
                    <a:defRPr/>
                  </a:pPr>
                  <a:r>
                    <a:rPr lang="zh-CN" altLang="en-US" sz="1200" dirty="0">
                      <a:latin typeface="+mn-ea"/>
                      <a:ea typeface="+mn-ea"/>
                    </a:rPr>
                    <a:t>机构</a:t>
                  </a:r>
                </a:p>
              </p:txBody>
            </p:sp>
            <p:pic>
              <p:nvPicPr>
                <p:cNvPr id="45" name="Picture 6" descr="d:\program files (x86)\360se6\User Data\temp\organization_chart512.png">
                  <a:extLst>
                    <a:ext uri="{FF2B5EF4-FFF2-40B4-BE49-F238E27FC236}">
                      <a16:creationId xmlns:a16="http://schemas.microsoft.com/office/drawing/2014/main" id="{5525820B-9CA9-4DBE-B758-C50680296F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92000" y="4807947"/>
                  <a:ext cx="408552" cy="40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Box 108">
                  <a:extLst>
                    <a:ext uri="{FF2B5EF4-FFF2-40B4-BE49-F238E27FC236}">
                      <a16:creationId xmlns:a16="http://schemas.microsoft.com/office/drawing/2014/main" id="{A23B5396-53D2-4AD8-AE03-BF0BB696B26E}"/>
                    </a:ext>
                  </a:extLst>
                </p:cNvPr>
                <p:cNvSpPr txBox="1"/>
                <p:nvPr/>
              </p:nvSpPr>
              <p:spPr>
                <a:xfrm>
                  <a:off x="3731869" y="4885882"/>
                  <a:ext cx="2492149" cy="276230"/>
                </a:xfrm>
                <a:prstGeom prst="rect">
                  <a:avLst/>
                </a:prstGeom>
                <a:noFill/>
              </p:spPr>
              <p:txBody>
                <a:bodyPr wrap="none">
                  <a:spAutoFit/>
                </a:bodyPr>
                <a:lstStyle/>
                <a:p>
                  <a:pPr>
                    <a:defRPr/>
                  </a:pPr>
                  <a:r>
                    <a:rPr lang="zh-CN" altLang="en-US" sz="1200" dirty="0">
                      <a:latin typeface="+mn-ea"/>
                      <a:ea typeface="+mn-ea"/>
                    </a:rPr>
                    <a:t>配置组织机构，上下层级单位关系</a:t>
                  </a:r>
                </a:p>
              </p:txBody>
            </p:sp>
            <p:cxnSp>
              <p:nvCxnSpPr>
                <p:cNvPr id="47" name="直接连接符 31">
                  <a:extLst>
                    <a:ext uri="{FF2B5EF4-FFF2-40B4-BE49-F238E27FC236}">
                      <a16:creationId xmlns:a16="http://schemas.microsoft.com/office/drawing/2014/main" id="{18179930-9FC3-4D31-923E-10A7C73EEE0B}"/>
                    </a:ext>
                  </a:extLst>
                </p:cNvPr>
                <p:cNvCxnSpPr>
                  <a:cxnSpLocks noChangeShapeType="1"/>
                </p:cNvCxnSpPr>
                <p:nvPr/>
              </p:nvCxnSpPr>
              <p:spPr bwMode="auto">
                <a:xfrm>
                  <a:off x="3387113" y="5023256"/>
                  <a:ext cx="261683" cy="0"/>
                </a:xfrm>
                <a:prstGeom prst="line">
                  <a:avLst/>
                </a:prstGeom>
                <a:noFill/>
                <a:ln w="9525" algn="ctr">
                  <a:solidFill>
                    <a:schemeClr val="tx1"/>
                  </a:solidFill>
                  <a:round/>
                  <a:headEnd/>
                  <a:tailEnd/>
                </a:ln>
              </p:spPr>
            </p:cxnSp>
          </p:grpSp>
        </p:grpSp>
        <p:sp>
          <p:nvSpPr>
            <p:cNvPr id="36" name="TextBox 72">
              <a:extLst>
                <a:ext uri="{FF2B5EF4-FFF2-40B4-BE49-F238E27FC236}">
                  <a16:creationId xmlns:a16="http://schemas.microsoft.com/office/drawing/2014/main" id="{FE1D5FC4-A5BB-4F0F-8774-8BA3840A7B85}"/>
                </a:ext>
              </a:extLst>
            </p:cNvPr>
            <p:cNvSpPr txBox="1"/>
            <p:nvPr/>
          </p:nvSpPr>
          <p:spPr>
            <a:xfrm>
              <a:off x="6481503" y="5618682"/>
              <a:ext cx="1800062" cy="254762"/>
            </a:xfrm>
            <a:prstGeom prst="rect">
              <a:avLst/>
            </a:prstGeom>
            <a:noFill/>
          </p:spPr>
          <p:txBody>
            <a:bodyPr wrap="none">
              <a:spAutoFit/>
            </a:bodyPr>
            <a:lstStyle/>
            <a:p>
              <a:pPr>
                <a:defRPr/>
              </a:pPr>
              <a:r>
                <a:rPr lang="zh-CN" altLang="en-US" sz="1050" dirty="0">
                  <a:solidFill>
                    <a:srgbClr val="FF0000"/>
                  </a:solidFill>
                  <a:latin typeface="+mn-ea"/>
                  <a:ea typeface="+mn-ea"/>
                </a:rPr>
                <a:t>不同层级，可分配不同权限</a:t>
              </a:r>
            </a:p>
          </p:txBody>
        </p:sp>
      </p:grpSp>
    </p:spTree>
    <p:extLst>
      <p:ext uri="{BB962C8B-B14F-4D97-AF65-F5344CB8AC3E}">
        <p14:creationId xmlns:p14="http://schemas.microsoft.com/office/powerpoint/2010/main" val="511949318"/>
      </p:ext>
    </p:extLst>
  </p:cSld>
  <p:clrMapOvr>
    <a:masterClrMapping/>
  </p:clrMapOvr>
  <p:transition spd="slow" advTm="2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
            <a:extLst>
              <a:ext uri="{FF2B5EF4-FFF2-40B4-BE49-F238E27FC236}">
                <a16:creationId xmlns:a16="http://schemas.microsoft.com/office/drawing/2014/main" id="{A91063EC-4443-46A7-9E17-77D6AB42E1D8}"/>
              </a:ext>
            </a:extLst>
          </p:cNvPr>
          <p:cNvSpPr>
            <a:spLocks noGrp="1"/>
          </p:cNvSpPr>
          <p:nvPr>
            <p:ph type="title"/>
          </p:nvPr>
        </p:nvSpPr>
        <p:spPr>
          <a:xfrm>
            <a:off x="951106" y="114431"/>
            <a:ext cx="1210588" cy="400110"/>
          </a:xfrm>
        </p:spPr>
        <p:txBody>
          <a:bodyPr/>
          <a:lstStyle/>
          <a:p>
            <a:r>
              <a:rPr lang="zh-CN" altLang="en-US" sz="2000" dirty="0"/>
              <a:t>产品介绍</a:t>
            </a:r>
          </a:p>
        </p:txBody>
      </p:sp>
      <p:pic>
        <p:nvPicPr>
          <p:cNvPr id="3" name="图片 2">
            <a:extLst>
              <a:ext uri="{FF2B5EF4-FFF2-40B4-BE49-F238E27FC236}">
                <a16:creationId xmlns:a16="http://schemas.microsoft.com/office/drawing/2014/main" id="{ADFE9D4C-158D-4FAA-ADFE-4AC8CF7AA1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078" y="1990119"/>
            <a:ext cx="4890051" cy="3615551"/>
          </a:xfrm>
          <a:prstGeom prst="rect">
            <a:avLst/>
          </a:prstGeom>
        </p:spPr>
      </p:pic>
      <p:pic>
        <p:nvPicPr>
          <p:cNvPr id="5" name="图片 4" descr="图片包含 室内, 障子, 墙壁, 卫生间&#10;&#10;已生成极高可信度的说明">
            <a:extLst>
              <a:ext uri="{FF2B5EF4-FFF2-40B4-BE49-F238E27FC236}">
                <a16:creationId xmlns:a16="http://schemas.microsoft.com/office/drawing/2014/main" id="{4D9F5103-5BDF-4266-915B-87B975FD4B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5025" y="1990119"/>
            <a:ext cx="4890051" cy="3615551"/>
          </a:xfrm>
          <a:prstGeom prst="rect">
            <a:avLst/>
          </a:prstGeom>
        </p:spPr>
      </p:pic>
      <p:sp>
        <p:nvSpPr>
          <p:cNvPr id="7" name="文本框 6">
            <a:extLst>
              <a:ext uri="{FF2B5EF4-FFF2-40B4-BE49-F238E27FC236}">
                <a16:creationId xmlns:a16="http://schemas.microsoft.com/office/drawing/2014/main" id="{FD31C09F-A398-4D70-BE39-A6A4AB5FF663}"/>
              </a:ext>
            </a:extLst>
          </p:cNvPr>
          <p:cNvSpPr txBox="1"/>
          <p:nvPr/>
        </p:nvSpPr>
        <p:spPr>
          <a:xfrm>
            <a:off x="477078" y="1052275"/>
            <a:ext cx="9173555" cy="400110"/>
          </a:xfrm>
          <a:prstGeom prst="rect">
            <a:avLst/>
          </a:prstGeom>
          <a:noFill/>
        </p:spPr>
        <p:txBody>
          <a:bodyPr wrap="square" rtlCol="0">
            <a:spAutoFit/>
          </a:bodyPr>
          <a:lstStyle/>
          <a:p>
            <a:r>
              <a:rPr lang="en-US" altLang="zh-CN" sz="2000" dirty="0">
                <a:solidFill>
                  <a:schemeClr val="bg1">
                    <a:lumMod val="50000"/>
                  </a:schemeClr>
                </a:solidFill>
              </a:rPr>
              <a:t>1</a:t>
            </a:r>
            <a:r>
              <a:rPr lang="zh-CN" altLang="en-US" sz="2000" dirty="0">
                <a:solidFill>
                  <a:schemeClr val="bg1">
                    <a:lumMod val="50000"/>
                  </a:schemeClr>
                </a:solidFill>
              </a:rPr>
              <a:t>、政法智能案管柜</a:t>
            </a:r>
            <a:endParaRPr lang="zh-CN" altLang="en-US" sz="2000" dirty="0"/>
          </a:p>
        </p:txBody>
      </p:sp>
    </p:spTree>
    <p:extLst>
      <p:ext uri="{BB962C8B-B14F-4D97-AF65-F5344CB8AC3E}">
        <p14:creationId xmlns:p14="http://schemas.microsoft.com/office/powerpoint/2010/main" val="1532448042"/>
      </p:ext>
    </p:extLst>
  </p:cSld>
  <p:clrMapOvr>
    <a:masterClrMapping/>
  </p:clrMapOvr>
  <p:transition spd="slow" advTm="2000">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08134E7-63C7-4176-BC3C-E6F2B75AD368}"/>
              </a:ext>
            </a:extLst>
          </p:cNvPr>
          <p:cNvSpPr/>
          <p:nvPr/>
        </p:nvSpPr>
        <p:spPr>
          <a:xfrm>
            <a:off x="0" y="5018749"/>
            <a:ext cx="10473857" cy="646331"/>
          </a:xfrm>
          <a:prstGeom prst="rect">
            <a:avLst/>
          </a:prstGeom>
        </p:spPr>
        <p:txBody>
          <a:bodyPr wrap="square">
            <a:spAutoFit/>
          </a:bodyPr>
          <a:lstStyle/>
          <a:p>
            <a:pPr marL="2831465" defTabSz="914400">
              <a:spcBef>
                <a:spcPct val="0"/>
              </a:spcBef>
              <a:spcAft>
                <a:spcPts val="0"/>
              </a:spcAft>
            </a:pPr>
            <a:r>
              <a:rPr lang="en-US" altLang="zh-CN" b="1" dirty="0">
                <a:solidFill>
                  <a:schemeClr val="accent1">
                    <a:lumMod val="75000"/>
                  </a:schemeClr>
                </a:solidFill>
                <a:latin typeface="新宋体" panose="02010609030101010101" pitchFamily="49" charset="-122"/>
                <a:ea typeface="新宋体" panose="02010609030101010101" pitchFamily="49" charset="-122"/>
                <a:cs typeface="宋体" panose="02010600030101010101" pitchFamily="2" charset="-122"/>
              </a:rPr>
              <a:t>                </a:t>
            </a:r>
            <a:r>
              <a:rPr lang="zh-CN" altLang="zh-CN" dirty="0">
                <a:solidFill>
                  <a:schemeClr val="accent1"/>
                </a:solidFill>
                <a:latin typeface="+mj-lt"/>
                <a:ea typeface="+mj-ea"/>
                <a:cs typeface="+mj-cs"/>
              </a:rPr>
              <a:t>山东</a:t>
            </a:r>
            <a:r>
              <a:rPr lang="en-US" altLang="zh-CN" dirty="0" err="1">
                <a:solidFill>
                  <a:schemeClr val="accent1"/>
                </a:solidFill>
                <a:latin typeface="+mj-lt"/>
                <a:ea typeface="+mj-ea"/>
                <a:cs typeface="+mj-cs"/>
              </a:rPr>
              <a:t>欧通信息科技有限公司</a:t>
            </a:r>
            <a:endParaRPr lang="zh-CN" altLang="zh-CN" dirty="0">
              <a:solidFill>
                <a:schemeClr val="accent1"/>
              </a:solidFill>
              <a:latin typeface="+mj-lt"/>
              <a:ea typeface="+mj-ea"/>
              <a:cs typeface="+mj-cs"/>
            </a:endParaRPr>
          </a:p>
          <a:p>
            <a:pPr marL="2833370">
              <a:spcAft>
                <a:spcPts val="0"/>
              </a:spcAft>
            </a:pPr>
            <a:r>
              <a:rPr lang="en-US" altLang="zh-CN" b="1" dirty="0">
                <a:solidFill>
                  <a:schemeClr val="accent1">
                    <a:lumMod val="75000"/>
                  </a:schemeClr>
                </a:solidFill>
                <a:latin typeface="新宋体" panose="02010609030101010101" pitchFamily="49" charset="-122"/>
                <a:ea typeface="新宋体" panose="02010609030101010101" pitchFamily="49" charset="-122"/>
                <a:cs typeface="宋体" panose="02010600030101010101" pitchFamily="2" charset="-122"/>
              </a:rPr>
              <a:t>    </a:t>
            </a:r>
            <a:r>
              <a:rPr lang="en-US" altLang="zh-CN" dirty="0">
                <a:solidFill>
                  <a:schemeClr val="accent1"/>
                </a:solidFill>
                <a:latin typeface="+mj-lt"/>
                <a:ea typeface="+mj-ea"/>
                <a:cs typeface="+mj-cs"/>
              </a:rPr>
              <a:t>SHANDONG OUTONG INFORMATION TECHNOLOGY CO. LTD</a:t>
            </a:r>
            <a:endParaRPr lang="zh-CN" altLang="zh-CN" dirty="0">
              <a:solidFill>
                <a:schemeClr val="accent1"/>
              </a:solidFill>
              <a:latin typeface="+mj-lt"/>
              <a:ea typeface="+mj-ea"/>
              <a:cs typeface="+mj-cs"/>
            </a:endParaRPr>
          </a:p>
        </p:txBody>
      </p:sp>
      <p:cxnSp>
        <p:nvCxnSpPr>
          <p:cNvPr id="4" name="直接连接符 3">
            <a:extLst>
              <a:ext uri="{FF2B5EF4-FFF2-40B4-BE49-F238E27FC236}">
                <a16:creationId xmlns:a16="http://schemas.microsoft.com/office/drawing/2014/main" id="{4CA0862D-4B76-486A-8520-BFDEE98F25A6}"/>
              </a:ext>
            </a:extLst>
          </p:cNvPr>
          <p:cNvCxnSpPr>
            <a:cxnSpLocks/>
          </p:cNvCxnSpPr>
          <p:nvPr/>
        </p:nvCxnSpPr>
        <p:spPr>
          <a:xfrm>
            <a:off x="2703443" y="5711687"/>
            <a:ext cx="6758609"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F0A3958B-6E32-4793-81CA-56A2D4CC2794}"/>
              </a:ext>
            </a:extLst>
          </p:cNvPr>
          <p:cNvSpPr txBox="1"/>
          <p:nvPr/>
        </p:nvSpPr>
        <p:spPr>
          <a:xfrm>
            <a:off x="2703443" y="5758295"/>
            <a:ext cx="6917635" cy="646331"/>
          </a:xfrm>
          <a:prstGeom prst="rect">
            <a:avLst/>
          </a:prstGeom>
          <a:noFill/>
        </p:spPr>
        <p:txBody>
          <a:bodyPr wrap="square" rtlCol="0">
            <a:spAutoFit/>
          </a:bodyPr>
          <a:lstStyle/>
          <a:p>
            <a:pPr algn="ctr"/>
            <a:r>
              <a:rPr lang="zh-CN" altLang="en-US" dirty="0">
                <a:solidFill>
                  <a:schemeClr val="accent1"/>
                </a:solidFill>
                <a:latin typeface="+mj-lt"/>
                <a:ea typeface="+mj-ea"/>
                <a:cs typeface="+mj-cs"/>
              </a:rPr>
              <a:t>淄博市张店区北京路新世纪华庭</a:t>
            </a:r>
            <a:r>
              <a:rPr lang="en-US" altLang="zh-CN" dirty="0">
                <a:solidFill>
                  <a:schemeClr val="accent1"/>
                </a:solidFill>
                <a:latin typeface="+mj-lt"/>
                <a:ea typeface="+mj-ea"/>
                <a:cs typeface="+mj-cs"/>
              </a:rPr>
              <a:t>1510</a:t>
            </a:r>
          </a:p>
          <a:p>
            <a:pPr algn="ctr"/>
            <a:r>
              <a:rPr lang="zh-CN" altLang="en-US" dirty="0">
                <a:solidFill>
                  <a:schemeClr val="accent1"/>
                </a:solidFill>
                <a:latin typeface="+mj-lt"/>
                <a:ea typeface="+mj-ea"/>
                <a:cs typeface="+mj-cs"/>
              </a:rPr>
              <a:t>电话：</a:t>
            </a:r>
            <a:r>
              <a:rPr lang="en-US" altLang="zh-CN" dirty="0">
                <a:solidFill>
                  <a:schemeClr val="accent1"/>
                </a:solidFill>
                <a:latin typeface="+mj-lt"/>
                <a:ea typeface="+mj-ea"/>
                <a:cs typeface="+mj-cs"/>
              </a:rPr>
              <a:t>400-850-1110/0533-6285363  </a:t>
            </a:r>
            <a:r>
              <a:rPr lang="zh-CN" altLang="en-US" dirty="0">
                <a:solidFill>
                  <a:schemeClr val="accent1"/>
                </a:solidFill>
                <a:latin typeface="+mj-lt"/>
                <a:ea typeface="+mj-ea"/>
                <a:cs typeface="+mj-cs"/>
              </a:rPr>
              <a:t>邮箱：</a:t>
            </a:r>
            <a:r>
              <a:rPr lang="en-US" altLang="zh-CN" dirty="0">
                <a:solidFill>
                  <a:schemeClr val="accent1"/>
                </a:solidFill>
                <a:latin typeface="+mj-lt"/>
                <a:ea typeface="+mj-ea"/>
                <a:cs typeface="+mj-cs"/>
              </a:rPr>
              <a:t>sdot0533@126.com</a:t>
            </a:r>
          </a:p>
        </p:txBody>
      </p:sp>
      <p:sp>
        <p:nvSpPr>
          <p:cNvPr id="5" name="文本框 4">
            <a:extLst>
              <a:ext uri="{FF2B5EF4-FFF2-40B4-BE49-F238E27FC236}">
                <a16:creationId xmlns:a16="http://schemas.microsoft.com/office/drawing/2014/main" id="{D74437F5-A02D-4D71-8FD5-89B0B8867375}"/>
              </a:ext>
            </a:extLst>
          </p:cNvPr>
          <p:cNvSpPr txBox="1"/>
          <p:nvPr/>
        </p:nvSpPr>
        <p:spPr>
          <a:xfrm>
            <a:off x="1961321" y="2160104"/>
            <a:ext cx="8242852" cy="1323439"/>
          </a:xfrm>
          <a:prstGeom prst="rect">
            <a:avLst/>
          </a:prstGeom>
          <a:noFill/>
        </p:spPr>
        <p:txBody>
          <a:bodyPr wrap="square" rtlCol="0">
            <a:spAutoFit/>
          </a:bodyPr>
          <a:lstStyle/>
          <a:p>
            <a:pPr algn="ctr"/>
            <a:r>
              <a:rPr lang="zh-CN" altLang="en-US" sz="4000" b="1" dirty="0">
                <a:solidFill>
                  <a:schemeClr val="accent1"/>
                </a:solidFill>
                <a:latin typeface="华文新魏" panose="02010800040101010101" pitchFamily="2" charset="-122"/>
                <a:ea typeface="华文新魏" panose="02010800040101010101" pitchFamily="2" charset="-122"/>
                <a:cs typeface="+mj-cs"/>
              </a:rPr>
              <a:t>专业执着            精益求精</a:t>
            </a:r>
            <a:endParaRPr lang="en-US" altLang="zh-CN" sz="4000" b="1" dirty="0">
              <a:solidFill>
                <a:schemeClr val="accent1"/>
              </a:solidFill>
              <a:latin typeface="华文新魏" panose="02010800040101010101" pitchFamily="2" charset="-122"/>
              <a:ea typeface="华文新魏" panose="02010800040101010101" pitchFamily="2" charset="-122"/>
              <a:cs typeface="+mj-cs"/>
            </a:endParaRPr>
          </a:p>
          <a:p>
            <a:pPr algn="ctr"/>
            <a:r>
              <a:rPr lang="zh-CN" altLang="en-US" sz="4000" b="1" dirty="0">
                <a:solidFill>
                  <a:schemeClr val="accent1"/>
                </a:solidFill>
                <a:latin typeface="华文新魏" panose="02010800040101010101" pitchFamily="2" charset="-122"/>
                <a:ea typeface="华文新魏" panose="02010800040101010101" pitchFamily="2" charset="-122"/>
                <a:cs typeface="+mj-cs"/>
              </a:rPr>
              <a:t>用心服务            追求卓越</a:t>
            </a:r>
          </a:p>
        </p:txBody>
      </p:sp>
      <p:sp>
        <p:nvSpPr>
          <p:cNvPr id="8" name="文本框 7">
            <a:extLst>
              <a:ext uri="{FF2B5EF4-FFF2-40B4-BE49-F238E27FC236}">
                <a16:creationId xmlns:a16="http://schemas.microsoft.com/office/drawing/2014/main" id="{3314F694-30A5-4EF3-B634-49447A8ABA7E}"/>
              </a:ext>
            </a:extLst>
          </p:cNvPr>
          <p:cNvSpPr txBox="1"/>
          <p:nvPr/>
        </p:nvSpPr>
        <p:spPr>
          <a:xfrm>
            <a:off x="10473857" y="1118648"/>
            <a:ext cx="1217000" cy="400110"/>
          </a:xfrm>
          <a:prstGeom prst="rect">
            <a:avLst/>
          </a:prstGeom>
          <a:noFill/>
        </p:spPr>
        <p:txBody>
          <a:bodyPr wrap="none" rtlCol="0">
            <a:spAutoFit/>
          </a:bodyPr>
          <a:lstStyle/>
          <a:p>
            <a:r>
              <a:rPr lang="zh-CN" altLang="en-US" sz="2000" b="1" dirty="0">
                <a:solidFill>
                  <a:schemeClr val="accent1">
                    <a:lumMod val="75000"/>
                  </a:schemeClr>
                </a:solidFill>
                <a:latin typeface="+mn-ea"/>
              </a:rPr>
              <a:t>欧通科技</a:t>
            </a:r>
          </a:p>
        </p:txBody>
      </p:sp>
      <p:pic>
        <p:nvPicPr>
          <p:cNvPr id="9" name="image1.png">
            <a:extLst>
              <a:ext uri="{FF2B5EF4-FFF2-40B4-BE49-F238E27FC236}">
                <a16:creationId xmlns:a16="http://schemas.microsoft.com/office/drawing/2014/main" id="{A0CE74F9-38C7-4978-912C-986F96C98A3C}"/>
              </a:ext>
            </a:extLst>
          </p:cNvPr>
          <p:cNvPicPr/>
          <p:nvPr/>
        </p:nvPicPr>
        <p:blipFill>
          <a:blip r:embed="rId2" cstate="print"/>
          <a:stretch>
            <a:fillRect/>
          </a:stretch>
        </p:blipFill>
        <p:spPr>
          <a:xfrm>
            <a:off x="10421100" y="230216"/>
            <a:ext cx="1216997" cy="1065183"/>
          </a:xfrm>
          <a:prstGeom prst="rect">
            <a:avLst/>
          </a:prstGeom>
        </p:spPr>
      </p:pic>
    </p:spTree>
    <p:extLst>
      <p:ext uri="{BB962C8B-B14F-4D97-AF65-F5344CB8AC3E}">
        <p14:creationId xmlns:p14="http://schemas.microsoft.com/office/powerpoint/2010/main" val="3950915871"/>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98984" y="113115"/>
            <a:ext cx="1210589" cy="400110"/>
          </a:xfrm>
        </p:spPr>
        <p:txBody>
          <a:bodyPr/>
          <a:lstStyle/>
          <a:p>
            <a:r>
              <a:rPr lang="zh-CN" altLang="en-US" sz="2000" dirty="0"/>
              <a:t>公司简介</a:t>
            </a:r>
          </a:p>
        </p:txBody>
      </p:sp>
      <p:sp>
        <p:nvSpPr>
          <p:cNvPr id="3" name="矩形 2"/>
          <p:cNvSpPr/>
          <p:nvPr/>
        </p:nvSpPr>
        <p:spPr>
          <a:xfrm>
            <a:off x="4406693" y="1710437"/>
            <a:ext cx="7533516" cy="3762568"/>
          </a:xfrm>
          <a:prstGeom prst="rect">
            <a:avLst/>
          </a:prstGeom>
        </p:spPr>
        <p:txBody>
          <a:bodyPr wrap="square">
            <a:spAutoFit/>
          </a:bodyPr>
          <a:lstStyle/>
          <a:p>
            <a:pPr>
              <a:lnSpc>
                <a:spcPct val="125000"/>
              </a:lnSpc>
            </a:pPr>
            <a:r>
              <a:rPr lang="zh-CN" altLang="en-US" b="1" dirty="0">
                <a:solidFill>
                  <a:schemeClr val="accent1"/>
                </a:solidFill>
                <a:latin typeface="微软雅黑" panose="020B0503020204020204" pitchFamily="34" charset="-122"/>
                <a:ea typeface="微软雅黑" panose="020B0503020204020204" pitchFamily="34" charset="-122"/>
              </a:rPr>
              <a:t>山东欧通信息科技有限公司</a:t>
            </a:r>
            <a:endParaRPr lang="en-US" altLang="zh-CN" b="1" dirty="0">
              <a:solidFill>
                <a:schemeClr val="accent1"/>
              </a:solidFill>
              <a:latin typeface="微软雅黑" panose="020B0503020204020204" pitchFamily="34" charset="-122"/>
              <a:ea typeface="微软雅黑" panose="020B0503020204020204" pitchFamily="34" charset="-122"/>
            </a:endParaRPr>
          </a:p>
          <a:p>
            <a:r>
              <a:rPr lang="zh-CN" altLang="zh-CN" dirty="0">
                <a:solidFill>
                  <a:prstClr val="white">
                    <a:lumMod val="50000"/>
                  </a:prstClr>
                </a:solidFill>
                <a:latin typeface="微软雅黑" panose="020B0503020204020204" pitchFamily="34" charset="-122"/>
                <a:ea typeface="微软雅黑" panose="020B0503020204020204" pitchFamily="34" charset="-122"/>
              </a:rPr>
              <a:t>山东欧通信息科技有限公司是一家提供</a:t>
            </a:r>
            <a:r>
              <a:rPr lang="zh-CN" altLang="en-US" dirty="0">
                <a:solidFill>
                  <a:prstClr val="white">
                    <a:lumMod val="50000"/>
                  </a:prstClr>
                </a:solidFill>
                <a:latin typeface="微软雅黑" panose="020B0503020204020204" pitchFamily="34" charset="-122"/>
                <a:ea typeface="微软雅黑" panose="020B0503020204020204" pitchFamily="34" charset="-122"/>
              </a:rPr>
              <a:t>信息化系统集成、智能化应用整体产品、网络化服务项目的专业化公司。专业服务于政府、教育、医疗、政法、企事业</a:t>
            </a:r>
            <a:r>
              <a:rPr lang="en-US" altLang="zh-CN" dirty="0">
                <a:solidFill>
                  <a:prstClr val="white">
                    <a:lumMod val="50000"/>
                  </a:prstClr>
                </a:solidFill>
                <a:latin typeface="微软雅黑" panose="020B0503020204020204" pitchFamily="34" charset="-122"/>
                <a:ea typeface="微软雅黑" panose="020B0503020204020204" pitchFamily="34" charset="-122"/>
              </a:rPr>
              <a:t>IT</a:t>
            </a:r>
            <a:r>
              <a:rPr lang="zh-CN" altLang="en-US" dirty="0">
                <a:solidFill>
                  <a:prstClr val="white">
                    <a:lumMod val="50000"/>
                  </a:prstClr>
                </a:solidFill>
                <a:latin typeface="微软雅黑" panose="020B0503020204020204" pitchFamily="34" charset="-122"/>
                <a:ea typeface="微软雅黑" panose="020B0503020204020204" pitchFamily="34" charset="-122"/>
              </a:rPr>
              <a:t>信息化建设，</a:t>
            </a:r>
            <a:r>
              <a:rPr lang="en-US" altLang="zh-CN" dirty="0">
                <a:solidFill>
                  <a:prstClr val="white">
                    <a:lumMod val="50000"/>
                  </a:prstClr>
                </a:solidFill>
                <a:latin typeface="微软雅黑" panose="020B0503020204020204" pitchFamily="34" charset="-122"/>
                <a:ea typeface="微软雅黑" panose="020B0503020204020204" pitchFamily="34" charset="-122"/>
              </a:rPr>
              <a:t>IT</a:t>
            </a:r>
            <a:r>
              <a:rPr lang="zh-CN" altLang="en-US" dirty="0">
                <a:solidFill>
                  <a:prstClr val="white">
                    <a:lumMod val="50000"/>
                  </a:prstClr>
                </a:solidFill>
                <a:latin typeface="微软雅黑" panose="020B0503020204020204" pitchFamily="34" charset="-122"/>
                <a:ea typeface="微软雅黑" panose="020B0503020204020204" pitchFamily="34" charset="-122"/>
              </a:rPr>
              <a:t>外包服务，</a:t>
            </a:r>
            <a:r>
              <a:rPr lang="en-US" altLang="zh-CN" dirty="0">
                <a:solidFill>
                  <a:prstClr val="white">
                    <a:lumMod val="50000"/>
                  </a:prstClr>
                </a:solidFill>
                <a:latin typeface="微软雅黑" panose="020B0503020204020204" pitchFamily="34" charset="-122"/>
                <a:ea typeface="微软雅黑" panose="020B0503020204020204" pitchFamily="34" charset="-122"/>
              </a:rPr>
              <a:t>IT</a:t>
            </a:r>
            <a:r>
              <a:rPr lang="zh-CN" altLang="en-US" dirty="0">
                <a:solidFill>
                  <a:prstClr val="white">
                    <a:lumMod val="50000"/>
                  </a:prstClr>
                </a:solidFill>
                <a:latin typeface="微软雅黑" panose="020B0503020204020204" pitchFamily="34" charset="-122"/>
                <a:ea typeface="微软雅黑" panose="020B0503020204020204" pitchFamily="34" charset="-122"/>
              </a:rPr>
              <a:t>信息化咨询及培训。业务内容涉及网络的项目产品服务及销售；提供信息化的</a:t>
            </a:r>
            <a:r>
              <a:rPr lang="en-US" altLang="zh-CN" dirty="0">
                <a:solidFill>
                  <a:prstClr val="white">
                    <a:lumMod val="50000"/>
                  </a:prstClr>
                </a:solidFill>
                <a:latin typeface="微软雅黑" panose="020B0503020204020204" pitchFamily="34" charset="-122"/>
                <a:ea typeface="微软雅黑" panose="020B0503020204020204" pitchFamily="34" charset="-122"/>
              </a:rPr>
              <a:t>IT</a:t>
            </a:r>
            <a:r>
              <a:rPr lang="zh-CN" altLang="en-US" dirty="0">
                <a:solidFill>
                  <a:prstClr val="white">
                    <a:lumMod val="50000"/>
                  </a:prstClr>
                </a:solidFill>
                <a:latin typeface="微软雅黑" panose="020B0503020204020204" pitchFamily="34" charset="-122"/>
                <a:ea typeface="微软雅黑" panose="020B0503020204020204" pitchFamily="34" charset="-122"/>
              </a:rPr>
              <a:t>咨询和整体解决方案；承接信息化项目的总包、转包建设、企事业单位的外包服务等各方面。通过多年来不断与各政府部门、医疗单位、企事业单位用户、主流厂商的相互学习和实践努力，我们扎实掌握了信息化、智能化、综合布线、局域网、广域网等成熟技术，积累了丰富的设计、实施经验；能以客户为中心，以实现应用为目标，结合当前最先进的网络技术，兼顾用户的投资费用和其它因素，全面深入提供可实施的应用方案。为政府部门提高效率，创造社会价值，为政法系统信息化建设提供专业服务，也以帮助传统企事业提升机竞争力、为自己的最大荣誉。</a:t>
            </a:r>
            <a:endParaRPr lang="en-US" altLang="zh-CN" dirty="0">
              <a:solidFill>
                <a:prstClr val="white">
                  <a:lumMod val="50000"/>
                </a:prst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895" y="1808447"/>
            <a:ext cx="3387355" cy="3664558"/>
          </a:xfrm>
          <a:prstGeom prst="rect">
            <a:avLst/>
          </a:prstGeom>
        </p:spPr>
      </p:pic>
    </p:spTree>
    <p:extLst>
      <p:ext uri="{BB962C8B-B14F-4D97-AF65-F5344CB8AC3E}">
        <p14:creationId xmlns:p14="http://schemas.microsoft.com/office/powerpoint/2010/main" val="2749096855"/>
      </p:ext>
    </p:extLst>
  </p:cSld>
  <p:clrMapOvr>
    <a:masterClrMapping/>
  </p:clrMapOvr>
  <p:transition spd="slow" advTm="2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3000"/>
                                  </p:iterate>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2483" y="126368"/>
            <a:ext cx="1210588" cy="400110"/>
          </a:xfrm>
        </p:spPr>
        <p:txBody>
          <a:bodyPr/>
          <a:lstStyle/>
          <a:p>
            <a:r>
              <a:rPr lang="zh-CN" altLang="en-US" sz="2000" dirty="0"/>
              <a:t>建设背景</a:t>
            </a:r>
          </a:p>
        </p:txBody>
      </p:sp>
      <p:sp>
        <p:nvSpPr>
          <p:cNvPr id="3" name="矩形 2"/>
          <p:cNvSpPr/>
          <p:nvPr/>
        </p:nvSpPr>
        <p:spPr>
          <a:xfrm>
            <a:off x="9157856" y="993650"/>
            <a:ext cx="2885948" cy="5016758"/>
          </a:xfrm>
          <a:prstGeom prst="rect">
            <a:avLst/>
          </a:prstGeom>
        </p:spPr>
        <p:txBody>
          <a:bodyPr wrap="square">
            <a:spAutoFit/>
          </a:bodyPr>
          <a:lstStyle/>
          <a:p>
            <a:r>
              <a:rPr lang="zh-CN" altLang="en-US" sz="1600" dirty="0">
                <a:solidFill>
                  <a:prstClr val="white">
                    <a:lumMod val="50000"/>
                  </a:prstClr>
                </a:solidFill>
                <a:latin typeface="+mn-ea"/>
              </a:rPr>
              <a:t>根据中共中央办公厅文件 中办发</a:t>
            </a:r>
            <a:r>
              <a:rPr lang="en-US" altLang="zh-CN" sz="1600" dirty="0">
                <a:solidFill>
                  <a:prstClr val="white">
                    <a:lumMod val="50000"/>
                  </a:prstClr>
                </a:solidFill>
                <a:latin typeface="+mn-ea"/>
              </a:rPr>
              <a:t>〔2015〕7</a:t>
            </a:r>
            <a:r>
              <a:rPr lang="zh-CN" altLang="en-US" sz="1600" dirty="0">
                <a:solidFill>
                  <a:prstClr val="white">
                    <a:lumMod val="50000"/>
                  </a:prstClr>
                </a:solidFill>
                <a:latin typeface="+mn-ea"/>
              </a:rPr>
              <a:t>号，</a:t>
            </a:r>
            <a:r>
              <a:rPr lang="en-US" altLang="zh-CN" sz="1600" dirty="0">
                <a:solidFill>
                  <a:prstClr val="white">
                    <a:lumMod val="50000"/>
                  </a:prstClr>
                </a:solidFill>
                <a:latin typeface="+mn-ea"/>
              </a:rPr>
              <a:t>《</a:t>
            </a:r>
            <a:r>
              <a:rPr lang="zh-CN" altLang="en-US" sz="1600" dirty="0">
                <a:solidFill>
                  <a:prstClr val="white">
                    <a:lumMod val="50000"/>
                  </a:prstClr>
                </a:solidFill>
                <a:latin typeface="+mn-ea"/>
              </a:rPr>
              <a:t>关于进一步规范刑事诉讼涉案财物处置工作的意见</a:t>
            </a:r>
            <a:r>
              <a:rPr lang="en-US" altLang="zh-CN" sz="1600" dirty="0">
                <a:solidFill>
                  <a:prstClr val="white">
                    <a:lumMod val="50000"/>
                  </a:prstClr>
                </a:solidFill>
                <a:latin typeface="+mn-ea"/>
              </a:rPr>
              <a:t>》</a:t>
            </a:r>
            <a:r>
              <a:rPr lang="zh-CN" altLang="en-US" sz="1600" dirty="0">
                <a:solidFill>
                  <a:prstClr val="white">
                    <a:lumMod val="50000"/>
                  </a:prstClr>
                </a:solidFill>
                <a:latin typeface="+mn-ea"/>
              </a:rPr>
              <a:t>的通知，要求公检法等国家安全机关实现规范化执法工作，“各地必须建立规范的涉案财物室，对涉案财物进行分类保管，特别是命案涉案财物要长期妥善保存”，以防止由于政法各单位对涉案财物实行“各自管理、随案移交”的管理模式，出现保管场所分散、管理压力大、管理不规范，以及因涉案财物多次移交带来的物品（物证）易损坏灭失、资源浪费和重复劳动等问题，同时，在关于打好“科技战”中要求，全国公安机关“要重点加强涉案财物保管室等基础建设”。</a:t>
            </a:r>
            <a:endParaRPr lang="en-US" altLang="zh-CN" sz="1600" dirty="0">
              <a:solidFill>
                <a:prstClr val="white">
                  <a:lumMod val="50000"/>
                </a:prstClr>
              </a:solidFill>
              <a:latin typeface="+mn-ea"/>
            </a:endParaRPr>
          </a:p>
        </p:txBody>
      </p:sp>
      <p:pic>
        <p:nvPicPr>
          <p:cNvPr id="7" name="图片 6">
            <a:extLst>
              <a:ext uri="{FF2B5EF4-FFF2-40B4-BE49-F238E27FC236}">
                <a16:creationId xmlns:a16="http://schemas.microsoft.com/office/drawing/2014/main" id="{D0DBE144-1E10-4588-ABC2-69FCD2BAB3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219" y="993650"/>
            <a:ext cx="4017358" cy="2020312"/>
          </a:xfrm>
          <a:prstGeom prst="rect">
            <a:avLst/>
          </a:prstGeom>
        </p:spPr>
      </p:pic>
      <p:sp>
        <p:nvSpPr>
          <p:cNvPr id="8" name="文本框 7">
            <a:extLst>
              <a:ext uri="{FF2B5EF4-FFF2-40B4-BE49-F238E27FC236}">
                <a16:creationId xmlns:a16="http://schemas.microsoft.com/office/drawing/2014/main" id="{24B582AF-B483-4C6B-A25A-CFAE4E8ACCBC}"/>
              </a:ext>
            </a:extLst>
          </p:cNvPr>
          <p:cNvSpPr txBox="1"/>
          <p:nvPr/>
        </p:nvSpPr>
        <p:spPr>
          <a:xfrm>
            <a:off x="972483" y="3125962"/>
            <a:ext cx="3730142" cy="338554"/>
          </a:xfrm>
          <a:prstGeom prst="rect">
            <a:avLst/>
          </a:prstGeom>
          <a:noFill/>
        </p:spPr>
        <p:txBody>
          <a:bodyPr wrap="square" rtlCol="0">
            <a:spAutoFit/>
          </a:bodyPr>
          <a:lstStyle/>
          <a:p>
            <a:pPr algn="ctr"/>
            <a:r>
              <a:rPr lang="zh-CN" altLang="en-US" sz="1600" dirty="0">
                <a:solidFill>
                  <a:prstClr val="white">
                    <a:lumMod val="50000"/>
                  </a:prstClr>
                </a:solidFill>
                <a:latin typeface="+mn-ea"/>
              </a:rPr>
              <a:t>缺乏时效性信息提醒</a:t>
            </a:r>
          </a:p>
        </p:txBody>
      </p:sp>
      <p:pic>
        <p:nvPicPr>
          <p:cNvPr id="10" name="图片 9" descr="图片包含 室内, 墙壁, 地板, 房间&#10;&#10;已生成高可信度的说明">
            <a:extLst>
              <a:ext uri="{FF2B5EF4-FFF2-40B4-BE49-F238E27FC236}">
                <a16:creationId xmlns:a16="http://schemas.microsoft.com/office/drawing/2014/main" id="{E1F1085E-61DE-4ABF-99A8-82DB8B9E34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219" y="3607294"/>
            <a:ext cx="4017358" cy="2324424"/>
          </a:xfrm>
          <a:prstGeom prst="rect">
            <a:avLst/>
          </a:prstGeom>
        </p:spPr>
      </p:pic>
      <p:sp>
        <p:nvSpPr>
          <p:cNvPr id="11" name="文本框 10">
            <a:extLst>
              <a:ext uri="{FF2B5EF4-FFF2-40B4-BE49-F238E27FC236}">
                <a16:creationId xmlns:a16="http://schemas.microsoft.com/office/drawing/2014/main" id="{C406236B-3F21-4120-BFE0-C24E61D91C06}"/>
              </a:ext>
            </a:extLst>
          </p:cNvPr>
          <p:cNvSpPr txBox="1"/>
          <p:nvPr/>
        </p:nvSpPr>
        <p:spPr>
          <a:xfrm>
            <a:off x="839219" y="6159641"/>
            <a:ext cx="3730142" cy="338554"/>
          </a:xfrm>
          <a:prstGeom prst="rect">
            <a:avLst/>
          </a:prstGeom>
          <a:noFill/>
        </p:spPr>
        <p:txBody>
          <a:bodyPr wrap="square" rtlCol="0">
            <a:spAutoFit/>
          </a:bodyPr>
          <a:lstStyle/>
          <a:p>
            <a:pPr algn="ctr"/>
            <a:r>
              <a:rPr lang="zh-CN" altLang="en-US" sz="1600" dirty="0">
                <a:solidFill>
                  <a:prstClr val="white">
                    <a:lumMod val="50000"/>
                  </a:prstClr>
                </a:solidFill>
                <a:latin typeface="+mn-ea"/>
              </a:rPr>
              <a:t>案卷繁多，查找困难</a:t>
            </a:r>
          </a:p>
        </p:txBody>
      </p:sp>
      <p:pic>
        <p:nvPicPr>
          <p:cNvPr id="13" name="图片 12">
            <a:extLst>
              <a:ext uri="{FF2B5EF4-FFF2-40B4-BE49-F238E27FC236}">
                <a16:creationId xmlns:a16="http://schemas.microsoft.com/office/drawing/2014/main" id="{203AD45E-C8BF-439A-BFD5-8B7DD798FF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7656" y="993650"/>
            <a:ext cx="3809189" cy="2019600"/>
          </a:xfrm>
          <a:prstGeom prst="rect">
            <a:avLst/>
          </a:prstGeom>
        </p:spPr>
      </p:pic>
      <p:pic>
        <p:nvPicPr>
          <p:cNvPr id="14" name="图片 13">
            <a:extLst>
              <a:ext uri="{FF2B5EF4-FFF2-40B4-BE49-F238E27FC236}">
                <a16:creationId xmlns:a16="http://schemas.microsoft.com/office/drawing/2014/main" id="{7E91C96B-AA9F-4BE2-9768-0B8FD04B4BF5}"/>
              </a:ext>
            </a:extLst>
          </p:cNvPr>
          <p:cNvPicPr>
            <a:picLocks noChangeAspect="1"/>
          </p:cNvPicPr>
          <p:nvPr/>
        </p:nvPicPr>
        <p:blipFill>
          <a:blip r:embed="rId6"/>
          <a:stretch>
            <a:fillRect/>
          </a:stretch>
        </p:blipFill>
        <p:spPr>
          <a:xfrm>
            <a:off x="5237655" y="3607294"/>
            <a:ext cx="3809189" cy="2324424"/>
          </a:xfrm>
          <a:prstGeom prst="rect">
            <a:avLst/>
          </a:prstGeom>
        </p:spPr>
      </p:pic>
      <p:sp>
        <p:nvSpPr>
          <p:cNvPr id="15" name="文本框 14">
            <a:extLst>
              <a:ext uri="{FF2B5EF4-FFF2-40B4-BE49-F238E27FC236}">
                <a16:creationId xmlns:a16="http://schemas.microsoft.com/office/drawing/2014/main" id="{F7CE6DC0-36CE-40C6-B4A5-B2B35104AF97}"/>
              </a:ext>
            </a:extLst>
          </p:cNvPr>
          <p:cNvSpPr txBox="1"/>
          <p:nvPr/>
        </p:nvSpPr>
        <p:spPr>
          <a:xfrm>
            <a:off x="5237655" y="3113677"/>
            <a:ext cx="3730142" cy="338554"/>
          </a:xfrm>
          <a:prstGeom prst="rect">
            <a:avLst/>
          </a:prstGeom>
          <a:noFill/>
        </p:spPr>
        <p:txBody>
          <a:bodyPr wrap="square" rtlCol="0">
            <a:spAutoFit/>
          </a:bodyPr>
          <a:lstStyle/>
          <a:p>
            <a:pPr algn="ctr"/>
            <a:r>
              <a:rPr lang="zh-CN" altLang="en-US" sz="1600" dirty="0">
                <a:solidFill>
                  <a:prstClr val="white">
                    <a:lumMod val="50000"/>
                  </a:prstClr>
                </a:solidFill>
                <a:latin typeface="+mn-ea"/>
              </a:rPr>
              <a:t>信息难统计，无法全面掌握案件进度</a:t>
            </a:r>
          </a:p>
        </p:txBody>
      </p:sp>
      <p:sp>
        <p:nvSpPr>
          <p:cNvPr id="16" name="文本框 15">
            <a:extLst>
              <a:ext uri="{FF2B5EF4-FFF2-40B4-BE49-F238E27FC236}">
                <a16:creationId xmlns:a16="http://schemas.microsoft.com/office/drawing/2014/main" id="{47AA32B8-7D9B-430C-8A14-8C1CA9D9199C}"/>
              </a:ext>
            </a:extLst>
          </p:cNvPr>
          <p:cNvSpPr txBox="1"/>
          <p:nvPr/>
        </p:nvSpPr>
        <p:spPr>
          <a:xfrm>
            <a:off x="5237655" y="6092454"/>
            <a:ext cx="3730142" cy="338554"/>
          </a:xfrm>
          <a:prstGeom prst="rect">
            <a:avLst/>
          </a:prstGeom>
          <a:noFill/>
        </p:spPr>
        <p:txBody>
          <a:bodyPr wrap="square" rtlCol="0">
            <a:spAutoFit/>
          </a:bodyPr>
          <a:lstStyle/>
          <a:p>
            <a:pPr algn="ctr"/>
            <a:r>
              <a:rPr lang="zh-CN" altLang="en-US" sz="1600" dirty="0">
                <a:solidFill>
                  <a:prstClr val="white">
                    <a:lumMod val="50000"/>
                  </a:prstClr>
                </a:solidFill>
                <a:latin typeface="+mn-ea"/>
              </a:rPr>
              <a:t>案卷无法实时跟踪</a:t>
            </a:r>
          </a:p>
        </p:txBody>
      </p:sp>
    </p:spTree>
    <p:extLst>
      <p:ext uri="{BB962C8B-B14F-4D97-AF65-F5344CB8AC3E}">
        <p14:creationId xmlns:p14="http://schemas.microsoft.com/office/powerpoint/2010/main" val="829804513"/>
      </p:ext>
    </p:extLst>
  </p:cSld>
  <p:clrMapOvr>
    <a:masterClrMapping/>
  </p:clrMapOvr>
  <p:transition spd="slow" advTm="2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箭头: 下 57">
            <a:extLst>
              <a:ext uri="{FF2B5EF4-FFF2-40B4-BE49-F238E27FC236}">
                <a16:creationId xmlns:a16="http://schemas.microsoft.com/office/drawing/2014/main" id="{D123A930-AB8E-4B1E-AD25-3DE94695F613}"/>
              </a:ext>
            </a:extLst>
          </p:cNvPr>
          <p:cNvSpPr/>
          <p:nvPr/>
        </p:nvSpPr>
        <p:spPr>
          <a:xfrm>
            <a:off x="2643771" y="4705610"/>
            <a:ext cx="206330" cy="5597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5769FCF0-D994-406F-9305-CF04EFC28C6B}"/>
              </a:ext>
            </a:extLst>
          </p:cNvPr>
          <p:cNvSpPr/>
          <p:nvPr/>
        </p:nvSpPr>
        <p:spPr>
          <a:xfrm>
            <a:off x="1191491" y="5466011"/>
            <a:ext cx="3225161" cy="13228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41DD9B80-221E-4A3C-B4F7-B21C184CD801}"/>
              </a:ext>
            </a:extLst>
          </p:cNvPr>
          <p:cNvSpPr/>
          <p:nvPr/>
        </p:nvSpPr>
        <p:spPr>
          <a:xfrm>
            <a:off x="1191491" y="5308768"/>
            <a:ext cx="3225161" cy="13228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a:extLst>
              <a:ext uri="{FF2B5EF4-FFF2-40B4-BE49-F238E27FC236}">
                <a16:creationId xmlns:a16="http://schemas.microsoft.com/office/drawing/2014/main" id="{E3550C6B-6ECA-47F9-AFAD-B3C10FA754AC}"/>
              </a:ext>
            </a:extLst>
          </p:cNvPr>
          <p:cNvSpPr txBox="1"/>
          <p:nvPr/>
        </p:nvSpPr>
        <p:spPr>
          <a:xfrm>
            <a:off x="1870364" y="6142291"/>
            <a:ext cx="2050472" cy="369332"/>
          </a:xfrm>
          <a:prstGeom prst="rect">
            <a:avLst/>
          </a:prstGeom>
          <a:noFill/>
        </p:spPr>
        <p:txBody>
          <a:bodyPr wrap="square" rtlCol="0">
            <a:spAutoFit/>
          </a:bodyPr>
          <a:lstStyle/>
          <a:p>
            <a:r>
              <a:rPr lang="zh-CN" altLang="en-US" dirty="0">
                <a:solidFill>
                  <a:schemeClr val="bg1"/>
                </a:solidFill>
              </a:rPr>
              <a:t>       内部专网</a:t>
            </a:r>
          </a:p>
        </p:txBody>
      </p:sp>
      <p:sp>
        <p:nvSpPr>
          <p:cNvPr id="33" name="椭圆 32">
            <a:extLst>
              <a:ext uri="{FF2B5EF4-FFF2-40B4-BE49-F238E27FC236}">
                <a16:creationId xmlns:a16="http://schemas.microsoft.com/office/drawing/2014/main" id="{D5EEA42E-31A5-413B-9F7B-E7FD0CAF3CDA}"/>
              </a:ext>
            </a:extLst>
          </p:cNvPr>
          <p:cNvSpPr/>
          <p:nvPr/>
        </p:nvSpPr>
        <p:spPr>
          <a:xfrm>
            <a:off x="1191491" y="3321222"/>
            <a:ext cx="3225161" cy="132282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3C369745-DCA7-4343-AD53-C8A34152A28F}"/>
              </a:ext>
            </a:extLst>
          </p:cNvPr>
          <p:cNvSpPr/>
          <p:nvPr/>
        </p:nvSpPr>
        <p:spPr>
          <a:xfrm>
            <a:off x="1191491" y="3163979"/>
            <a:ext cx="3225161" cy="132282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图片 29">
            <a:extLst>
              <a:ext uri="{FF2B5EF4-FFF2-40B4-BE49-F238E27FC236}">
                <a16:creationId xmlns:a16="http://schemas.microsoft.com/office/drawing/2014/main" id="{5D87D5CC-F825-4BFC-A5F4-F471B53947DA}"/>
              </a:ext>
            </a:extLst>
          </p:cNvPr>
          <p:cNvPicPr>
            <a:picLocks noChangeAspect="1"/>
          </p:cNvPicPr>
          <p:nvPr/>
        </p:nvPicPr>
        <p:blipFill>
          <a:blip r:embed="rId3"/>
          <a:stretch>
            <a:fillRect/>
          </a:stretch>
        </p:blipFill>
        <p:spPr>
          <a:xfrm>
            <a:off x="2161683" y="3216464"/>
            <a:ext cx="1284776" cy="899307"/>
          </a:xfrm>
          <a:prstGeom prst="rect">
            <a:avLst/>
          </a:prstGeom>
          <a:effectLst>
            <a:softEdge rad="63500"/>
          </a:effectLst>
        </p:spPr>
      </p:pic>
      <p:sp>
        <p:nvSpPr>
          <p:cNvPr id="35" name="文本框 34">
            <a:extLst>
              <a:ext uri="{FF2B5EF4-FFF2-40B4-BE49-F238E27FC236}">
                <a16:creationId xmlns:a16="http://schemas.microsoft.com/office/drawing/2014/main" id="{E854CE15-B4A1-4A13-8E3C-BB47F94274B4}"/>
              </a:ext>
            </a:extLst>
          </p:cNvPr>
          <p:cNvSpPr txBox="1"/>
          <p:nvPr/>
        </p:nvSpPr>
        <p:spPr>
          <a:xfrm>
            <a:off x="2161683" y="4112435"/>
            <a:ext cx="2050472" cy="369332"/>
          </a:xfrm>
          <a:prstGeom prst="rect">
            <a:avLst/>
          </a:prstGeom>
          <a:noFill/>
        </p:spPr>
        <p:txBody>
          <a:bodyPr wrap="square" rtlCol="0">
            <a:spAutoFit/>
          </a:bodyPr>
          <a:lstStyle/>
          <a:p>
            <a:r>
              <a:rPr lang="zh-CN" altLang="en-US" dirty="0">
                <a:solidFill>
                  <a:schemeClr val="bg1"/>
                </a:solidFill>
              </a:rPr>
              <a:t>  硬件设备</a:t>
            </a:r>
          </a:p>
        </p:txBody>
      </p:sp>
      <p:pic>
        <p:nvPicPr>
          <p:cNvPr id="44" name="Picture 31" descr="服务器终端">
            <a:extLst>
              <a:ext uri="{FF2B5EF4-FFF2-40B4-BE49-F238E27FC236}">
                <a16:creationId xmlns:a16="http://schemas.microsoft.com/office/drawing/2014/main" id="{2F42CD0B-73E0-4899-86DC-EB03562D8669}"/>
              </a:ext>
            </a:extLst>
          </p:cNvPr>
          <p:cNvPicPr>
            <a:picLocks noChangeAspect="1" noChangeArrowheads="1"/>
          </p:cNvPicPr>
          <p:nvPr/>
        </p:nvPicPr>
        <p:blipFill>
          <a:blip r:embed="rId4" cstate="print"/>
          <a:srcRect/>
          <a:stretch>
            <a:fillRect/>
          </a:stretch>
        </p:blipFill>
        <p:spPr bwMode="auto">
          <a:xfrm>
            <a:off x="2492342" y="5466178"/>
            <a:ext cx="593667" cy="736953"/>
          </a:xfrm>
          <a:prstGeom prst="rect">
            <a:avLst/>
          </a:prstGeom>
          <a:noFill/>
          <a:ln w="9525">
            <a:noFill/>
            <a:miter lim="800000"/>
            <a:headEnd/>
            <a:tailEnd/>
          </a:ln>
        </p:spPr>
      </p:pic>
      <p:pic>
        <p:nvPicPr>
          <p:cNvPr id="45" name="Picture 31" descr="服务器终端">
            <a:extLst>
              <a:ext uri="{FF2B5EF4-FFF2-40B4-BE49-F238E27FC236}">
                <a16:creationId xmlns:a16="http://schemas.microsoft.com/office/drawing/2014/main" id="{14B5B316-29C3-4928-8C23-23CE7045B01F}"/>
              </a:ext>
            </a:extLst>
          </p:cNvPr>
          <p:cNvPicPr>
            <a:picLocks noChangeAspect="1" noChangeArrowheads="1"/>
          </p:cNvPicPr>
          <p:nvPr/>
        </p:nvPicPr>
        <p:blipFill>
          <a:blip r:embed="rId4" cstate="print"/>
          <a:srcRect/>
          <a:stretch>
            <a:fillRect/>
          </a:stretch>
        </p:blipFill>
        <p:spPr bwMode="auto">
          <a:xfrm>
            <a:off x="3100904" y="5408119"/>
            <a:ext cx="593667" cy="736953"/>
          </a:xfrm>
          <a:prstGeom prst="rect">
            <a:avLst/>
          </a:prstGeom>
          <a:noFill/>
          <a:ln w="9525">
            <a:noFill/>
            <a:miter lim="800000"/>
            <a:headEnd/>
            <a:tailEnd/>
          </a:ln>
        </p:spPr>
      </p:pic>
      <p:pic>
        <p:nvPicPr>
          <p:cNvPr id="46" name="Picture 31" descr="服务器终端">
            <a:extLst>
              <a:ext uri="{FF2B5EF4-FFF2-40B4-BE49-F238E27FC236}">
                <a16:creationId xmlns:a16="http://schemas.microsoft.com/office/drawing/2014/main" id="{64F0E26A-A316-4628-899A-6F85B01215BB}"/>
              </a:ext>
            </a:extLst>
          </p:cNvPr>
          <p:cNvPicPr>
            <a:picLocks noChangeAspect="1" noChangeArrowheads="1"/>
          </p:cNvPicPr>
          <p:nvPr/>
        </p:nvPicPr>
        <p:blipFill>
          <a:blip r:embed="rId4" cstate="print"/>
          <a:srcRect/>
          <a:stretch>
            <a:fillRect/>
          </a:stretch>
        </p:blipFill>
        <p:spPr bwMode="auto">
          <a:xfrm>
            <a:off x="1856072" y="5405338"/>
            <a:ext cx="593667" cy="736953"/>
          </a:xfrm>
          <a:prstGeom prst="rect">
            <a:avLst/>
          </a:prstGeom>
          <a:noFill/>
          <a:ln w="9525">
            <a:noFill/>
            <a:miter lim="800000"/>
            <a:headEnd/>
            <a:tailEnd/>
          </a:ln>
        </p:spPr>
      </p:pic>
      <p:sp>
        <p:nvSpPr>
          <p:cNvPr id="47" name="云形 46">
            <a:extLst>
              <a:ext uri="{FF2B5EF4-FFF2-40B4-BE49-F238E27FC236}">
                <a16:creationId xmlns:a16="http://schemas.microsoft.com/office/drawing/2014/main" id="{5C871CC2-A476-4805-8587-0564AF9C404A}"/>
              </a:ext>
            </a:extLst>
          </p:cNvPr>
          <p:cNvSpPr/>
          <p:nvPr/>
        </p:nvSpPr>
        <p:spPr>
          <a:xfrm>
            <a:off x="851312" y="557902"/>
            <a:ext cx="1490305" cy="68659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案卷集中存储</a:t>
            </a:r>
          </a:p>
        </p:txBody>
      </p:sp>
      <p:sp>
        <p:nvSpPr>
          <p:cNvPr id="50" name="云形 49">
            <a:extLst>
              <a:ext uri="{FF2B5EF4-FFF2-40B4-BE49-F238E27FC236}">
                <a16:creationId xmlns:a16="http://schemas.microsoft.com/office/drawing/2014/main" id="{7C64A1E7-F0D8-4C63-9A64-EC465C7FCB1C}"/>
              </a:ext>
            </a:extLst>
          </p:cNvPr>
          <p:cNvSpPr/>
          <p:nvPr/>
        </p:nvSpPr>
        <p:spPr>
          <a:xfrm>
            <a:off x="3286422" y="1785713"/>
            <a:ext cx="1513987" cy="68659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及时整改瑕疵</a:t>
            </a:r>
          </a:p>
        </p:txBody>
      </p:sp>
      <p:sp>
        <p:nvSpPr>
          <p:cNvPr id="51" name="云形 50">
            <a:extLst>
              <a:ext uri="{FF2B5EF4-FFF2-40B4-BE49-F238E27FC236}">
                <a16:creationId xmlns:a16="http://schemas.microsoft.com/office/drawing/2014/main" id="{08067969-962C-41F1-BADC-9C299E4BF499}"/>
              </a:ext>
            </a:extLst>
          </p:cNvPr>
          <p:cNvSpPr/>
          <p:nvPr/>
        </p:nvSpPr>
        <p:spPr>
          <a:xfrm>
            <a:off x="2095431" y="1126592"/>
            <a:ext cx="1509341" cy="68659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案卷流转跟踪</a:t>
            </a:r>
          </a:p>
        </p:txBody>
      </p:sp>
      <p:sp>
        <p:nvSpPr>
          <p:cNvPr id="52" name="云形 51">
            <a:extLst>
              <a:ext uri="{FF2B5EF4-FFF2-40B4-BE49-F238E27FC236}">
                <a16:creationId xmlns:a16="http://schemas.microsoft.com/office/drawing/2014/main" id="{29122AFF-CE3C-42C5-A736-9ED61F0C454C}"/>
              </a:ext>
            </a:extLst>
          </p:cNvPr>
          <p:cNvSpPr/>
          <p:nvPr/>
        </p:nvSpPr>
        <p:spPr>
          <a:xfrm>
            <a:off x="3273799" y="506728"/>
            <a:ext cx="1490305" cy="68659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状态动态监督</a:t>
            </a:r>
          </a:p>
        </p:txBody>
      </p:sp>
      <p:sp>
        <p:nvSpPr>
          <p:cNvPr id="53" name="云形 52">
            <a:extLst>
              <a:ext uri="{FF2B5EF4-FFF2-40B4-BE49-F238E27FC236}">
                <a16:creationId xmlns:a16="http://schemas.microsoft.com/office/drawing/2014/main" id="{6731B3F2-A7E2-447C-AA21-B3D68EA2F4EE}"/>
              </a:ext>
            </a:extLst>
          </p:cNvPr>
          <p:cNvSpPr/>
          <p:nvPr/>
        </p:nvSpPr>
        <p:spPr>
          <a:xfrm>
            <a:off x="977129" y="1794970"/>
            <a:ext cx="1488980" cy="68659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办案时效预警</a:t>
            </a:r>
          </a:p>
        </p:txBody>
      </p:sp>
      <p:sp>
        <p:nvSpPr>
          <p:cNvPr id="57" name="箭头: 下 56">
            <a:extLst>
              <a:ext uri="{FF2B5EF4-FFF2-40B4-BE49-F238E27FC236}">
                <a16:creationId xmlns:a16="http://schemas.microsoft.com/office/drawing/2014/main" id="{E85EED42-B661-4A92-8EC6-A536A09F6173}"/>
              </a:ext>
            </a:extLst>
          </p:cNvPr>
          <p:cNvSpPr/>
          <p:nvPr/>
        </p:nvSpPr>
        <p:spPr>
          <a:xfrm>
            <a:off x="2700906" y="2651712"/>
            <a:ext cx="206330" cy="5121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文本框 58">
            <a:extLst>
              <a:ext uri="{FF2B5EF4-FFF2-40B4-BE49-F238E27FC236}">
                <a16:creationId xmlns:a16="http://schemas.microsoft.com/office/drawing/2014/main" id="{2A906207-86B5-46A9-9B39-19672D9F4479}"/>
              </a:ext>
            </a:extLst>
          </p:cNvPr>
          <p:cNvSpPr txBox="1"/>
          <p:nvPr/>
        </p:nvSpPr>
        <p:spPr>
          <a:xfrm>
            <a:off x="2139427" y="2324326"/>
            <a:ext cx="2050472" cy="369332"/>
          </a:xfrm>
          <a:prstGeom prst="rect">
            <a:avLst/>
          </a:prstGeom>
          <a:noFill/>
        </p:spPr>
        <p:txBody>
          <a:bodyPr wrap="square" rtlCol="0">
            <a:spAutoFit/>
          </a:bodyPr>
          <a:lstStyle/>
          <a:p>
            <a:r>
              <a:rPr lang="zh-CN" altLang="en-US" dirty="0">
                <a:solidFill>
                  <a:schemeClr val="bg1">
                    <a:lumMod val="50000"/>
                  </a:schemeClr>
                </a:solidFill>
              </a:rPr>
              <a:t>案件管控平台</a:t>
            </a:r>
          </a:p>
        </p:txBody>
      </p:sp>
      <p:sp>
        <p:nvSpPr>
          <p:cNvPr id="62" name="标题 1">
            <a:extLst>
              <a:ext uri="{FF2B5EF4-FFF2-40B4-BE49-F238E27FC236}">
                <a16:creationId xmlns:a16="http://schemas.microsoft.com/office/drawing/2014/main" id="{8F594890-83DC-4CA9-B4DA-983E28224C2A}"/>
              </a:ext>
            </a:extLst>
          </p:cNvPr>
          <p:cNvSpPr>
            <a:spLocks noGrp="1"/>
          </p:cNvSpPr>
          <p:nvPr>
            <p:ph type="title"/>
          </p:nvPr>
        </p:nvSpPr>
        <p:spPr>
          <a:xfrm>
            <a:off x="951097" y="114431"/>
            <a:ext cx="1210588" cy="400110"/>
          </a:xfrm>
        </p:spPr>
        <p:txBody>
          <a:bodyPr/>
          <a:lstStyle/>
          <a:p>
            <a:r>
              <a:rPr lang="zh-CN" altLang="en-US" sz="2000" dirty="0"/>
              <a:t>系统概述</a:t>
            </a:r>
          </a:p>
        </p:txBody>
      </p:sp>
      <p:sp>
        <p:nvSpPr>
          <p:cNvPr id="73" name="矩形 72">
            <a:extLst>
              <a:ext uri="{FF2B5EF4-FFF2-40B4-BE49-F238E27FC236}">
                <a16:creationId xmlns:a16="http://schemas.microsoft.com/office/drawing/2014/main" id="{58A75C64-F480-496D-A24B-AF90BCA4CA20}"/>
              </a:ext>
            </a:extLst>
          </p:cNvPr>
          <p:cNvSpPr/>
          <p:nvPr/>
        </p:nvSpPr>
        <p:spPr>
          <a:xfrm>
            <a:off x="6035894" y="946857"/>
            <a:ext cx="6006636" cy="2031325"/>
          </a:xfrm>
          <a:prstGeom prst="rect">
            <a:avLst/>
          </a:prstGeom>
        </p:spPr>
        <p:txBody>
          <a:bodyPr wrap="square">
            <a:spAutoFit/>
          </a:bodyPr>
          <a:lstStyle/>
          <a:p>
            <a:r>
              <a:rPr lang="zh-CN" altLang="en-US" dirty="0">
                <a:solidFill>
                  <a:prstClr val="white">
                    <a:lumMod val="50000"/>
                  </a:prstClr>
                </a:solidFill>
                <a:latin typeface="+mn-ea"/>
              </a:rPr>
              <a:t>欧通政法智能案管柜管理系统将案卷审批授权、案件管理、涉案财物管理、检查登记、统计报表、门体解锁、扫码取件等功能融为一体，规范了出库入库、存取保全、调配移交流程增加了案件状态跟踪和时限提醒功能，对涉案财物出入库统一录入，统一管理，使每一件涉案财物都一目了然，实现案卷统一管理，防止抽屉问题案件，实现了案卷的网络化、自动化、实时化、精细化、智能化闭环管控。</a:t>
            </a:r>
            <a:endParaRPr lang="en-US" altLang="zh-CN" dirty="0">
              <a:solidFill>
                <a:prstClr val="white">
                  <a:lumMod val="50000"/>
                </a:prstClr>
              </a:solidFill>
              <a:latin typeface="+mn-ea"/>
            </a:endParaRPr>
          </a:p>
        </p:txBody>
      </p:sp>
      <p:sp>
        <p:nvSpPr>
          <p:cNvPr id="74" name="文本框 73">
            <a:extLst>
              <a:ext uri="{FF2B5EF4-FFF2-40B4-BE49-F238E27FC236}">
                <a16:creationId xmlns:a16="http://schemas.microsoft.com/office/drawing/2014/main" id="{527AD2D1-B3F0-46C6-AD52-5D438690A87F}"/>
              </a:ext>
            </a:extLst>
          </p:cNvPr>
          <p:cNvSpPr txBox="1"/>
          <p:nvPr/>
        </p:nvSpPr>
        <p:spPr>
          <a:xfrm>
            <a:off x="5214146" y="1030919"/>
            <a:ext cx="495085" cy="5262979"/>
          </a:xfrm>
          <a:prstGeom prst="rect">
            <a:avLst/>
          </a:prstGeom>
          <a:noFill/>
        </p:spPr>
        <p:txBody>
          <a:bodyPr wrap="square" rtlCol="0">
            <a:spAutoFit/>
          </a:bodyPr>
          <a:lstStyle/>
          <a:p>
            <a:r>
              <a:rPr lang="zh-CN" altLang="en-US" sz="2400" dirty="0">
                <a:solidFill>
                  <a:schemeClr val="bg1">
                    <a:lumMod val="50000"/>
                  </a:schemeClr>
                </a:solidFill>
              </a:rPr>
              <a:t>政法智能案管柜管理系统架构图</a:t>
            </a:r>
          </a:p>
        </p:txBody>
      </p:sp>
      <p:sp>
        <p:nvSpPr>
          <p:cNvPr id="75" name="文本框 74">
            <a:extLst>
              <a:ext uri="{FF2B5EF4-FFF2-40B4-BE49-F238E27FC236}">
                <a16:creationId xmlns:a16="http://schemas.microsoft.com/office/drawing/2014/main" id="{C3C31BD5-6DAA-4135-9540-0DB842EFB14F}"/>
              </a:ext>
            </a:extLst>
          </p:cNvPr>
          <p:cNvSpPr txBox="1"/>
          <p:nvPr/>
        </p:nvSpPr>
        <p:spPr>
          <a:xfrm>
            <a:off x="6035894" y="3567135"/>
            <a:ext cx="5110468" cy="923330"/>
          </a:xfrm>
          <a:prstGeom prst="rect">
            <a:avLst/>
          </a:prstGeom>
          <a:noFill/>
        </p:spPr>
        <p:txBody>
          <a:bodyPr wrap="square" rtlCol="0">
            <a:spAutoFit/>
          </a:bodyPr>
          <a:lstStyle/>
          <a:p>
            <a:r>
              <a:rPr lang="en-US" altLang="zh-CN" dirty="0">
                <a:solidFill>
                  <a:schemeClr val="bg1">
                    <a:lumMod val="50000"/>
                  </a:schemeClr>
                </a:solidFill>
              </a:rPr>
              <a:t>1</a:t>
            </a:r>
            <a:r>
              <a:rPr lang="zh-CN" altLang="en-US" dirty="0">
                <a:solidFill>
                  <a:schemeClr val="bg1">
                    <a:lumMod val="50000"/>
                  </a:schemeClr>
                </a:solidFill>
              </a:rPr>
              <a:t>、案件管理平台部署在市局、区局、县局及派出所的案管组管理工作区，具备案件管理、案卷状态查询、统计报表、日志记录查询等功能</a:t>
            </a:r>
          </a:p>
        </p:txBody>
      </p:sp>
      <p:sp>
        <p:nvSpPr>
          <p:cNvPr id="77" name="文本框 76">
            <a:extLst>
              <a:ext uri="{FF2B5EF4-FFF2-40B4-BE49-F238E27FC236}">
                <a16:creationId xmlns:a16="http://schemas.microsoft.com/office/drawing/2014/main" id="{C6CF4CFF-0D25-48C1-AE20-893F4D94EEC9}"/>
              </a:ext>
            </a:extLst>
          </p:cNvPr>
          <p:cNvSpPr txBox="1"/>
          <p:nvPr/>
        </p:nvSpPr>
        <p:spPr>
          <a:xfrm>
            <a:off x="6096000" y="5043802"/>
            <a:ext cx="5110468" cy="369332"/>
          </a:xfrm>
          <a:prstGeom prst="rect">
            <a:avLst/>
          </a:prstGeom>
          <a:noFill/>
        </p:spPr>
        <p:txBody>
          <a:bodyPr wrap="square" rtlCol="0">
            <a:spAutoFit/>
          </a:bodyPr>
          <a:lstStyle/>
          <a:p>
            <a:r>
              <a:rPr lang="en-US" altLang="zh-CN" dirty="0">
                <a:solidFill>
                  <a:schemeClr val="bg1">
                    <a:lumMod val="50000"/>
                  </a:schemeClr>
                </a:solidFill>
              </a:rPr>
              <a:t>2</a:t>
            </a:r>
            <a:r>
              <a:rPr lang="zh-CN" altLang="en-US" dirty="0">
                <a:solidFill>
                  <a:schemeClr val="bg1">
                    <a:lumMod val="50000"/>
                  </a:schemeClr>
                </a:solidFill>
              </a:rPr>
              <a:t>、内部专网承载信息，确保网络安全</a:t>
            </a:r>
          </a:p>
        </p:txBody>
      </p:sp>
    </p:spTree>
    <p:extLst>
      <p:ext uri="{BB962C8B-B14F-4D97-AF65-F5344CB8AC3E}">
        <p14:creationId xmlns:p14="http://schemas.microsoft.com/office/powerpoint/2010/main" val="137358356"/>
      </p:ext>
    </p:extLst>
  </p:cSld>
  <p:clrMapOvr>
    <a:masterClrMapping/>
  </p:clrMapOvr>
  <p:transition spd="slow" advTm="200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标题 1">
            <a:extLst>
              <a:ext uri="{FF2B5EF4-FFF2-40B4-BE49-F238E27FC236}">
                <a16:creationId xmlns:a16="http://schemas.microsoft.com/office/drawing/2014/main" id="{BE9E59AE-0446-4017-B2BD-C38F13C16683}"/>
              </a:ext>
            </a:extLst>
          </p:cNvPr>
          <p:cNvSpPr>
            <a:spLocks noGrp="1"/>
          </p:cNvSpPr>
          <p:nvPr>
            <p:ph type="title"/>
          </p:nvPr>
        </p:nvSpPr>
        <p:spPr>
          <a:xfrm>
            <a:off x="951101" y="114431"/>
            <a:ext cx="1210588" cy="400110"/>
          </a:xfrm>
        </p:spPr>
        <p:txBody>
          <a:bodyPr/>
          <a:lstStyle/>
          <a:p>
            <a:r>
              <a:rPr lang="zh-CN" altLang="en-US" sz="2000" dirty="0"/>
              <a:t>系统功能</a:t>
            </a:r>
          </a:p>
        </p:txBody>
      </p:sp>
      <p:sp>
        <p:nvSpPr>
          <p:cNvPr id="27" name="文本框 26">
            <a:extLst>
              <a:ext uri="{FF2B5EF4-FFF2-40B4-BE49-F238E27FC236}">
                <a16:creationId xmlns:a16="http://schemas.microsoft.com/office/drawing/2014/main" id="{C7FB5E1D-89ED-41DC-ACD0-6DC68CB8F169}"/>
              </a:ext>
            </a:extLst>
          </p:cNvPr>
          <p:cNvSpPr txBox="1"/>
          <p:nvPr/>
        </p:nvSpPr>
        <p:spPr>
          <a:xfrm>
            <a:off x="706582" y="1274619"/>
            <a:ext cx="9758463" cy="369332"/>
          </a:xfrm>
          <a:prstGeom prst="rect">
            <a:avLst/>
          </a:prstGeom>
          <a:noFill/>
        </p:spPr>
        <p:txBody>
          <a:bodyPr wrap="square" rtlCol="0">
            <a:spAutoFit/>
          </a:bodyPr>
          <a:lstStyle/>
          <a:p>
            <a:r>
              <a:rPr lang="en-US" altLang="zh-CN" dirty="0">
                <a:solidFill>
                  <a:schemeClr val="bg1">
                    <a:lumMod val="50000"/>
                  </a:schemeClr>
                </a:solidFill>
              </a:rPr>
              <a:t>1</a:t>
            </a:r>
            <a:r>
              <a:rPr lang="zh-CN" altLang="en-US" dirty="0">
                <a:solidFill>
                  <a:schemeClr val="bg1">
                    <a:lumMod val="50000"/>
                  </a:schemeClr>
                </a:solidFill>
              </a:rPr>
              <a:t>、“办案时限提醒”功能，有效掌握案件进度</a:t>
            </a:r>
          </a:p>
        </p:txBody>
      </p:sp>
      <p:sp>
        <p:nvSpPr>
          <p:cNvPr id="28" name="文本框 27">
            <a:extLst>
              <a:ext uri="{FF2B5EF4-FFF2-40B4-BE49-F238E27FC236}">
                <a16:creationId xmlns:a16="http://schemas.microsoft.com/office/drawing/2014/main" id="{0E1410B2-653F-457F-99DB-AAEAF33C3A55}"/>
              </a:ext>
            </a:extLst>
          </p:cNvPr>
          <p:cNvSpPr txBox="1"/>
          <p:nvPr/>
        </p:nvSpPr>
        <p:spPr>
          <a:xfrm>
            <a:off x="706582" y="1911927"/>
            <a:ext cx="10266218" cy="646331"/>
          </a:xfrm>
          <a:prstGeom prst="rect">
            <a:avLst/>
          </a:prstGeom>
          <a:noFill/>
        </p:spPr>
        <p:txBody>
          <a:bodyPr wrap="square" rtlCol="0">
            <a:spAutoFit/>
          </a:bodyPr>
          <a:lstStyle/>
          <a:p>
            <a:r>
              <a:rPr lang="zh-CN" altLang="en-US" dirty="0">
                <a:solidFill>
                  <a:schemeClr val="bg1">
                    <a:lumMod val="50000"/>
                  </a:schemeClr>
                </a:solidFill>
              </a:rPr>
              <a:t>系统可根据案件进展到拘留、逮捕、取保候审、起诉、羁押等不同阶段时启用时限提醒功能，实现提前预告和到期警报，避免警员因工作过多，对相关案件跟进不及时，提高工作时效性</a:t>
            </a:r>
          </a:p>
        </p:txBody>
      </p:sp>
      <p:pic>
        <p:nvPicPr>
          <p:cNvPr id="29" name="图片 28">
            <a:extLst>
              <a:ext uri="{FF2B5EF4-FFF2-40B4-BE49-F238E27FC236}">
                <a16:creationId xmlns:a16="http://schemas.microsoft.com/office/drawing/2014/main" id="{DD1D87A5-B6CE-481D-94F0-ADD03332B70C}"/>
              </a:ext>
            </a:extLst>
          </p:cNvPr>
          <p:cNvPicPr>
            <a:picLocks noChangeAspect="1"/>
          </p:cNvPicPr>
          <p:nvPr/>
        </p:nvPicPr>
        <p:blipFill>
          <a:blip r:embed="rId3"/>
          <a:stretch>
            <a:fillRect/>
          </a:stretch>
        </p:blipFill>
        <p:spPr>
          <a:xfrm>
            <a:off x="706582" y="2673928"/>
            <a:ext cx="10945091" cy="3865418"/>
          </a:xfrm>
          <a:prstGeom prst="rect">
            <a:avLst/>
          </a:prstGeom>
        </p:spPr>
      </p:pic>
    </p:spTree>
    <p:extLst>
      <p:ext uri="{BB962C8B-B14F-4D97-AF65-F5344CB8AC3E}">
        <p14:creationId xmlns:p14="http://schemas.microsoft.com/office/powerpoint/2010/main" val="2716917255"/>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标题 1">
            <a:extLst>
              <a:ext uri="{FF2B5EF4-FFF2-40B4-BE49-F238E27FC236}">
                <a16:creationId xmlns:a16="http://schemas.microsoft.com/office/drawing/2014/main" id="{BE9E59AE-0446-4017-B2BD-C38F13C16683}"/>
              </a:ext>
            </a:extLst>
          </p:cNvPr>
          <p:cNvSpPr>
            <a:spLocks noGrp="1"/>
          </p:cNvSpPr>
          <p:nvPr>
            <p:ph type="title"/>
          </p:nvPr>
        </p:nvSpPr>
        <p:spPr>
          <a:xfrm>
            <a:off x="951101" y="114431"/>
            <a:ext cx="1210588" cy="400110"/>
          </a:xfrm>
        </p:spPr>
        <p:txBody>
          <a:bodyPr/>
          <a:lstStyle/>
          <a:p>
            <a:r>
              <a:rPr lang="zh-CN" altLang="en-US" sz="2000" dirty="0"/>
              <a:t>系统功能</a:t>
            </a:r>
          </a:p>
        </p:txBody>
      </p:sp>
      <p:sp>
        <p:nvSpPr>
          <p:cNvPr id="27" name="文本框 26">
            <a:extLst>
              <a:ext uri="{FF2B5EF4-FFF2-40B4-BE49-F238E27FC236}">
                <a16:creationId xmlns:a16="http://schemas.microsoft.com/office/drawing/2014/main" id="{C7FB5E1D-89ED-41DC-ACD0-6DC68CB8F169}"/>
              </a:ext>
            </a:extLst>
          </p:cNvPr>
          <p:cNvSpPr txBox="1"/>
          <p:nvPr/>
        </p:nvSpPr>
        <p:spPr>
          <a:xfrm>
            <a:off x="228935" y="1268593"/>
            <a:ext cx="9758463" cy="369332"/>
          </a:xfrm>
          <a:prstGeom prst="rect">
            <a:avLst/>
          </a:prstGeom>
          <a:noFill/>
        </p:spPr>
        <p:txBody>
          <a:bodyPr wrap="square" rtlCol="0">
            <a:spAutoFit/>
          </a:bodyPr>
          <a:lstStyle/>
          <a:p>
            <a:r>
              <a:rPr lang="en-US" altLang="zh-CN" dirty="0">
                <a:solidFill>
                  <a:schemeClr val="bg1">
                    <a:lumMod val="50000"/>
                  </a:schemeClr>
                </a:solidFill>
              </a:rPr>
              <a:t>2</a:t>
            </a:r>
            <a:r>
              <a:rPr lang="zh-CN" altLang="en-US" dirty="0">
                <a:solidFill>
                  <a:schemeClr val="bg1">
                    <a:lumMod val="50000"/>
                  </a:schemeClr>
                </a:solidFill>
              </a:rPr>
              <a:t>、“一案一码”功能，案件唯一标识</a:t>
            </a:r>
          </a:p>
        </p:txBody>
      </p:sp>
      <p:sp>
        <p:nvSpPr>
          <p:cNvPr id="28" name="文本框 27">
            <a:extLst>
              <a:ext uri="{FF2B5EF4-FFF2-40B4-BE49-F238E27FC236}">
                <a16:creationId xmlns:a16="http://schemas.microsoft.com/office/drawing/2014/main" id="{0E1410B2-653F-457F-99DB-AAEAF33C3A55}"/>
              </a:ext>
            </a:extLst>
          </p:cNvPr>
          <p:cNvSpPr txBox="1"/>
          <p:nvPr/>
        </p:nvSpPr>
        <p:spPr>
          <a:xfrm>
            <a:off x="198827" y="1924743"/>
            <a:ext cx="10266218" cy="646331"/>
          </a:xfrm>
          <a:prstGeom prst="rect">
            <a:avLst/>
          </a:prstGeom>
          <a:noFill/>
        </p:spPr>
        <p:txBody>
          <a:bodyPr wrap="square" rtlCol="0">
            <a:spAutoFit/>
          </a:bodyPr>
          <a:lstStyle/>
          <a:p>
            <a:r>
              <a:rPr lang="zh-CN" altLang="en-US" dirty="0">
                <a:solidFill>
                  <a:schemeClr val="bg1">
                    <a:lumMod val="50000"/>
                  </a:schemeClr>
                </a:solidFill>
              </a:rPr>
              <a:t>通过二维码管理案卷，做到“一案一码”，一扫即可将案件信息同步录入系统，方便快捷，快速检索、调阅、归还、盘点均可通过二维码快速完成，省时省力。</a:t>
            </a:r>
          </a:p>
        </p:txBody>
      </p:sp>
      <p:sp>
        <p:nvSpPr>
          <p:cNvPr id="6" name="椭圆 5">
            <a:extLst>
              <a:ext uri="{FF2B5EF4-FFF2-40B4-BE49-F238E27FC236}">
                <a16:creationId xmlns:a16="http://schemas.microsoft.com/office/drawing/2014/main" id="{57CEF54D-8154-4AC8-A872-68B378B21464}"/>
              </a:ext>
            </a:extLst>
          </p:cNvPr>
          <p:cNvSpPr/>
          <p:nvPr/>
        </p:nvSpPr>
        <p:spPr>
          <a:xfrm>
            <a:off x="228935" y="3325126"/>
            <a:ext cx="154127" cy="15412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34">
              <a:cs typeface="+mn-ea"/>
              <a:sym typeface="+mn-lt"/>
            </a:endParaRPr>
          </a:p>
        </p:txBody>
      </p:sp>
      <p:sp>
        <p:nvSpPr>
          <p:cNvPr id="7" name="文本框 6">
            <a:extLst>
              <a:ext uri="{FF2B5EF4-FFF2-40B4-BE49-F238E27FC236}">
                <a16:creationId xmlns:a16="http://schemas.microsoft.com/office/drawing/2014/main" id="{C1AAC0D0-81BA-4C56-83E7-E9CC3A382AA6}"/>
              </a:ext>
            </a:extLst>
          </p:cNvPr>
          <p:cNvSpPr txBox="1"/>
          <p:nvPr/>
        </p:nvSpPr>
        <p:spPr>
          <a:xfrm>
            <a:off x="383062" y="3295566"/>
            <a:ext cx="1297905" cy="738664"/>
          </a:xfrm>
          <a:prstGeom prst="rect">
            <a:avLst/>
          </a:prstGeom>
          <a:noFill/>
        </p:spPr>
        <p:txBody>
          <a:bodyPr wrap="square" rtlCol="0">
            <a:spAutoFit/>
          </a:bodyPr>
          <a:lstStyle/>
          <a:p>
            <a:r>
              <a:rPr lang="zh-CN" altLang="zh-CN" sz="1400" b="1" dirty="0">
                <a:solidFill>
                  <a:schemeClr val="bg1">
                    <a:lumMod val="50000"/>
                  </a:schemeClr>
                </a:solidFill>
              </a:rPr>
              <a:t>“一案一码”是什么？</a:t>
            </a:r>
            <a:endParaRPr lang="zh-CN" altLang="zh-CN" sz="1400" dirty="0">
              <a:solidFill>
                <a:schemeClr val="bg1">
                  <a:lumMod val="50000"/>
                </a:schemeClr>
              </a:solidFill>
            </a:endParaRPr>
          </a:p>
          <a:p>
            <a:endParaRPr lang="zh-CN" altLang="en-US" sz="1400" b="1" dirty="0">
              <a:solidFill>
                <a:schemeClr val="bg1">
                  <a:lumMod val="50000"/>
                </a:schemeClr>
              </a:solidFill>
              <a:cs typeface="+mn-ea"/>
              <a:sym typeface="+mn-lt"/>
            </a:endParaRPr>
          </a:p>
        </p:txBody>
      </p:sp>
      <p:sp>
        <p:nvSpPr>
          <p:cNvPr id="8" name="文本框 7">
            <a:extLst>
              <a:ext uri="{FF2B5EF4-FFF2-40B4-BE49-F238E27FC236}">
                <a16:creationId xmlns:a16="http://schemas.microsoft.com/office/drawing/2014/main" id="{4FECF411-BEE4-43E7-8E77-53F4C820F701}"/>
              </a:ext>
            </a:extLst>
          </p:cNvPr>
          <p:cNvSpPr txBox="1"/>
          <p:nvPr/>
        </p:nvSpPr>
        <p:spPr>
          <a:xfrm>
            <a:off x="195485" y="3912779"/>
            <a:ext cx="1673058" cy="2462213"/>
          </a:xfrm>
          <a:prstGeom prst="rect">
            <a:avLst/>
          </a:prstGeom>
          <a:noFill/>
        </p:spPr>
        <p:txBody>
          <a:bodyPr wrap="square" rtlCol="0">
            <a:spAutoFit/>
          </a:bodyPr>
          <a:lstStyle/>
          <a:p>
            <a:r>
              <a:rPr lang="zh-CN" altLang="zh-CN" sz="1400" dirty="0">
                <a:solidFill>
                  <a:schemeClr val="bg1">
                    <a:lumMod val="50000"/>
                  </a:schemeClr>
                </a:solidFill>
              </a:rPr>
              <a:t>“一案一码”是指依托“全警情入录</a:t>
            </a:r>
            <a:r>
              <a:rPr lang="en-US" altLang="zh-CN" sz="1400" dirty="0">
                <a:solidFill>
                  <a:schemeClr val="bg1">
                    <a:lumMod val="50000"/>
                  </a:schemeClr>
                </a:solidFill>
              </a:rPr>
              <a:t>+</a:t>
            </a:r>
            <a:r>
              <a:rPr lang="zh-CN" altLang="zh-CN" sz="1400" dirty="0">
                <a:solidFill>
                  <a:schemeClr val="bg1">
                    <a:lumMod val="50000"/>
                  </a:schemeClr>
                </a:solidFill>
              </a:rPr>
              <a:t>网上办案”，对待警情、案件实行统一编码，以编码关联与之相关的人、财、物、图等信息系统，实现对案件类警情处置全程、全息、全链条展示、管理、监督和研判。</a:t>
            </a:r>
          </a:p>
        </p:txBody>
      </p:sp>
      <p:cxnSp>
        <p:nvCxnSpPr>
          <p:cNvPr id="9" name="直接连接符 8">
            <a:extLst>
              <a:ext uri="{FF2B5EF4-FFF2-40B4-BE49-F238E27FC236}">
                <a16:creationId xmlns:a16="http://schemas.microsoft.com/office/drawing/2014/main" id="{0D2A95DD-42F3-4B46-B76D-20C0016092B0}"/>
              </a:ext>
            </a:extLst>
          </p:cNvPr>
          <p:cNvCxnSpPr>
            <a:cxnSpLocks/>
          </p:cNvCxnSpPr>
          <p:nvPr/>
        </p:nvCxnSpPr>
        <p:spPr>
          <a:xfrm>
            <a:off x="2073844" y="3295564"/>
            <a:ext cx="0" cy="307942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椭圆 9">
            <a:extLst>
              <a:ext uri="{FF2B5EF4-FFF2-40B4-BE49-F238E27FC236}">
                <a16:creationId xmlns:a16="http://schemas.microsoft.com/office/drawing/2014/main" id="{81FDDCED-CDA0-403F-8A89-E20D29B9AF57}"/>
              </a:ext>
            </a:extLst>
          </p:cNvPr>
          <p:cNvSpPr/>
          <p:nvPr/>
        </p:nvSpPr>
        <p:spPr>
          <a:xfrm>
            <a:off x="2496401" y="3325126"/>
            <a:ext cx="154127" cy="1541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34">
              <a:cs typeface="+mn-ea"/>
              <a:sym typeface="+mn-lt"/>
            </a:endParaRPr>
          </a:p>
        </p:txBody>
      </p:sp>
      <p:sp>
        <p:nvSpPr>
          <p:cNvPr id="11" name="文本框 10">
            <a:extLst>
              <a:ext uri="{FF2B5EF4-FFF2-40B4-BE49-F238E27FC236}">
                <a16:creationId xmlns:a16="http://schemas.microsoft.com/office/drawing/2014/main" id="{0E8BAD97-5776-4D66-A976-86EDD0AB6666}"/>
              </a:ext>
            </a:extLst>
          </p:cNvPr>
          <p:cNvSpPr txBox="1"/>
          <p:nvPr/>
        </p:nvSpPr>
        <p:spPr>
          <a:xfrm>
            <a:off x="2650529" y="3295566"/>
            <a:ext cx="1297905" cy="523220"/>
          </a:xfrm>
          <a:prstGeom prst="rect">
            <a:avLst/>
          </a:prstGeom>
          <a:noFill/>
        </p:spPr>
        <p:txBody>
          <a:bodyPr wrap="square" rtlCol="0">
            <a:spAutoFit/>
          </a:bodyPr>
          <a:lstStyle/>
          <a:p>
            <a:r>
              <a:rPr lang="zh-CN" altLang="zh-CN" sz="1400" b="1" dirty="0">
                <a:solidFill>
                  <a:schemeClr val="bg1">
                    <a:lumMod val="50000"/>
                  </a:schemeClr>
                </a:solidFill>
              </a:rPr>
              <a:t>推行“一案一码”为什么？</a:t>
            </a:r>
            <a:endParaRPr lang="zh-CN" altLang="zh-CN" sz="1400" dirty="0">
              <a:solidFill>
                <a:schemeClr val="bg1">
                  <a:lumMod val="50000"/>
                </a:schemeClr>
              </a:solidFill>
            </a:endParaRPr>
          </a:p>
        </p:txBody>
      </p:sp>
      <p:sp>
        <p:nvSpPr>
          <p:cNvPr id="12" name="文本框 11">
            <a:extLst>
              <a:ext uri="{FF2B5EF4-FFF2-40B4-BE49-F238E27FC236}">
                <a16:creationId xmlns:a16="http://schemas.microsoft.com/office/drawing/2014/main" id="{6A190F2C-AF2E-4182-8727-4B74BC658944}"/>
              </a:ext>
            </a:extLst>
          </p:cNvPr>
          <p:cNvSpPr txBox="1"/>
          <p:nvPr/>
        </p:nvSpPr>
        <p:spPr>
          <a:xfrm>
            <a:off x="2484958" y="3912779"/>
            <a:ext cx="1673058" cy="1384995"/>
          </a:xfrm>
          <a:prstGeom prst="rect">
            <a:avLst/>
          </a:prstGeom>
          <a:noFill/>
        </p:spPr>
        <p:txBody>
          <a:bodyPr wrap="square" rtlCol="0">
            <a:spAutoFit/>
          </a:bodyPr>
          <a:lstStyle/>
          <a:p>
            <a:r>
              <a:rPr lang="zh-CN" altLang="zh-CN" sz="1400" dirty="0">
                <a:solidFill>
                  <a:schemeClr val="bg1">
                    <a:lumMod val="50000"/>
                  </a:schemeClr>
                </a:solidFill>
              </a:rPr>
              <a:t>便于民警办案</a:t>
            </a:r>
            <a:r>
              <a:rPr lang="en-US" altLang="zh-CN" sz="1400" dirty="0">
                <a:solidFill>
                  <a:schemeClr val="bg1">
                    <a:lumMod val="50000"/>
                  </a:schemeClr>
                </a:solidFill>
              </a:rPr>
              <a:t>  </a:t>
            </a:r>
            <a:r>
              <a:rPr lang="zh-CN" altLang="zh-CN" sz="1400" dirty="0">
                <a:solidFill>
                  <a:schemeClr val="bg1">
                    <a:lumMod val="50000"/>
                  </a:schemeClr>
                </a:solidFill>
              </a:rPr>
              <a:t>规范执法行为</a:t>
            </a:r>
          </a:p>
          <a:p>
            <a:r>
              <a:rPr lang="zh-CN" altLang="zh-CN" sz="1400" dirty="0">
                <a:solidFill>
                  <a:schemeClr val="bg1">
                    <a:lumMod val="50000"/>
                  </a:schemeClr>
                </a:solidFill>
              </a:rPr>
              <a:t>加强执法管理</a:t>
            </a:r>
            <a:r>
              <a:rPr lang="en-US" altLang="zh-CN" sz="1400" dirty="0">
                <a:solidFill>
                  <a:schemeClr val="bg1">
                    <a:lumMod val="50000"/>
                  </a:schemeClr>
                </a:solidFill>
              </a:rPr>
              <a:t>  </a:t>
            </a:r>
            <a:r>
              <a:rPr lang="zh-CN" altLang="zh-CN" sz="1400" dirty="0">
                <a:solidFill>
                  <a:schemeClr val="bg1">
                    <a:lumMod val="50000"/>
                  </a:schemeClr>
                </a:solidFill>
              </a:rPr>
              <a:t>严格执法监管</a:t>
            </a:r>
          </a:p>
          <a:p>
            <a:r>
              <a:rPr lang="zh-CN" altLang="zh-CN" sz="1400" dirty="0">
                <a:solidFill>
                  <a:schemeClr val="bg1">
                    <a:lumMod val="50000"/>
                  </a:schemeClr>
                </a:solidFill>
              </a:rPr>
              <a:t>减轻民警负担</a:t>
            </a:r>
            <a:r>
              <a:rPr lang="en-US" altLang="zh-CN" sz="1400" dirty="0">
                <a:solidFill>
                  <a:schemeClr val="bg1">
                    <a:lumMod val="50000"/>
                  </a:schemeClr>
                </a:solidFill>
              </a:rPr>
              <a:t>  </a:t>
            </a:r>
            <a:r>
              <a:rPr lang="zh-CN" altLang="zh-CN" sz="1400" dirty="0">
                <a:solidFill>
                  <a:schemeClr val="bg1">
                    <a:lumMod val="50000"/>
                  </a:schemeClr>
                </a:solidFill>
              </a:rPr>
              <a:t>服务领导决策</a:t>
            </a:r>
          </a:p>
        </p:txBody>
      </p:sp>
      <p:cxnSp>
        <p:nvCxnSpPr>
          <p:cNvPr id="13" name="直接连接符 12">
            <a:extLst>
              <a:ext uri="{FF2B5EF4-FFF2-40B4-BE49-F238E27FC236}">
                <a16:creationId xmlns:a16="http://schemas.microsoft.com/office/drawing/2014/main" id="{956D847D-C693-422E-94C5-20D99AAC2D77}"/>
              </a:ext>
            </a:extLst>
          </p:cNvPr>
          <p:cNvCxnSpPr>
            <a:cxnSpLocks/>
          </p:cNvCxnSpPr>
          <p:nvPr/>
        </p:nvCxnSpPr>
        <p:spPr>
          <a:xfrm>
            <a:off x="4155505" y="3295564"/>
            <a:ext cx="0" cy="3079427"/>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椭圆 13">
            <a:extLst>
              <a:ext uri="{FF2B5EF4-FFF2-40B4-BE49-F238E27FC236}">
                <a16:creationId xmlns:a16="http://schemas.microsoft.com/office/drawing/2014/main" id="{F460AC33-5ED0-4D40-AB19-9A8003148DB9}"/>
              </a:ext>
            </a:extLst>
          </p:cNvPr>
          <p:cNvSpPr/>
          <p:nvPr/>
        </p:nvSpPr>
        <p:spPr>
          <a:xfrm>
            <a:off x="4576372" y="3325126"/>
            <a:ext cx="154127" cy="1541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34">
              <a:solidFill>
                <a:schemeClr val="accent1"/>
              </a:solidFill>
              <a:cs typeface="+mn-ea"/>
              <a:sym typeface="+mn-lt"/>
            </a:endParaRPr>
          </a:p>
        </p:txBody>
      </p:sp>
      <p:sp>
        <p:nvSpPr>
          <p:cNvPr id="15" name="文本框 14">
            <a:extLst>
              <a:ext uri="{FF2B5EF4-FFF2-40B4-BE49-F238E27FC236}">
                <a16:creationId xmlns:a16="http://schemas.microsoft.com/office/drawing/2014/main" id="{85D3A623-2CFE-44F6-936A-533B6004AFCE}"/>
              </a:ext>
            </a:extLst>
          </p:cNvPr>
          <p:cNvSpPr txBox="1"/>
          <p:nvPr/>
        </p:nvSpPr>
        <p:spPr>
          <a:xfrm>
            <a:off x="4730501" y="3295566"/>
            <a:ext cx="1297905" cy="523220"/>
          </a:xfrm>
          <a:prstGeom prst="rect">
            <a:avLst/>
          </a:prstGeom>
          <a:noFill/>
        </p:spPr>
        <p:txBody>
          <a:bodyPr wrap="square" rtlCol="0">
            <a:spAutoFit/>
          </a:bodyPr>
          <a:lstStyle/>
          <a:p>
            <a:r>
              <a:rPr lang="zh-CN" altLang="zh-CN" sz="1400" b="1" dirty="0">
                <a:solidFill>
                  <a:schemeClr val="bg1">
                    <a:lumMod val="50000"/>
                  </a:schemeClr>
                </a:solidFill>
              </a:rPr>
              <a:t>“一案一码”有什么好处？</a:t>
            </a:r>
            <a:endParaRPr lang="zh-CN" altLang="zh-CN" sz="1400" dirty="0">
              <a:solidFill>
                <a:schemeClr val="bg1">
                  <a:lumMod val="50000"/>
                </a:schemeClr>
              </a:solidFill>
            </a:endParaRPr>
          </a:p>
        </p:txBody>
      </p:sp>
      <p:sp>
        <p:nvSpPr>
          <p:cNvPr id="16" name="文本框 15">
            <a:extLst>
              <a:ext uri="{FF2B5EF4-FFF2-40B4-BE49-F238E27FC236}">
                <a16:creationId xmlns:a16="http://schemas.microsoft.com/office/drawing/2014/main" id="{922B1A45-BB10-4BBF-8804-6D053AAC4682}"/>
              </a:ext>
            </a:extLst>
          </p:cNvPr>
          <p:cNvSpPr txBox="1"/>
          <p:nvPr/>
        </p:nvSpPr>
        <p:spPr>
          <a:xfrm>
            <a:off x="4584246" y="3912778"/>
            <a:ext cx="1673058" cy="2462213"/>
          </a:xfrm>
          <a:prstGeom prst="rect">
            <a:avLst/>
          </a:prstGeom>
          <a:noFill/>
        </p:spPr>
        <p:txBody>
          <a:bodyPr wrap="square" rtlCol="0">
            <a:spAutoFit/>
          </a:bodyPr>
          <a:lstStyle/>
          <a:p>
            <a:r>
              <a:rPr lang="zh-CN" altLang="zh-CN" sz="1400" dirty="0">
                <a:solidFill>
                  <a:schemeClr val="bg1">
                    <a:lumMod val="50000"/>
                  </a:schemeClr>
                </a:solidFill>
              </a:rPr>
              <a:t>解决多头入录、重复录入的问题，减轻民警负担。</a:t>
            </a:r>
          </a:p>
          <a:p>
            <a:r>
              <a:rPr lang="zh-CN" altLang="zh-CN" sz="1400" dirty="0">
                <a:solidFill>
                  <a:schemeClr val="bg1">
                    <a:lumMod val="50000"/>
                  </a:schemeClr>
                </a:solidFill>
              </a:rPr>
              <a:t>解决各类系统关联不畅问题，实现案件信息共享。</a:t>
            </a:r>
          </a:p>
          <a:p>
            <a:r>
              <a:rPr lang="zh-CN" altLang="zh-CN" sz="1400" dirty="0">
                <a:solidFill>
                  <a:schemeClr val="bg1">
                    <a:lumMod val="50000"/>
                  </a:schemeClr>
                </a:solidFill>
              </a:rPr>
              <a:t>解决监督不及时问题，适时预警办案中的问题。</a:t>
            </a:r>
          </a:p>
          <a:p>
            <a:r>
              <a:rPr lang="zh-CN" altLang="zh-CN" sz="1400" dirty="0">
                <a:solidFill>
                  <a:schemeClr val="bg1">
                    <a:lumMod val="50000"/>
                  </a:schemeClr>
                </a:solidFill>
              </a:rPr>
              <a:t>精准分析研判，提升打击效能。</a:t>
            </a:r>
          </a:p>
        </p:txBody>
      </p:sp>
      <p:pic>
        <p:nvPicPr>
          <p:cNvPr id="18" name="图片 17">
            <a:extLst>
              <a:ext uri="{FF2B5EF4-FFF2-40B4-BE49-F238E27FC236}">
                <a16:creationId xmlns:a16="http://schemas.microsoft.com/office/drawing/2014/main" id="{A1217C60-1CC1-4AEC-A098-9186EE27C1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7305" y="2391978"/>
            <a:ext cx="5739208" cy="4202786"/>
          </a:xfrm>
          <a:prstGeom prst="rect">
            <a:avLst/>
          </a:prstGeom>
        </p:spPr>
      </p:pic>
    </p:spTree>
    <p:extLst>
      <p:ext uri="{BB962C8B-B14F-4D97-AF65-F5344CB8AC3E}">
        <p14:creationId xmlns:p14="http://schemas.microsoft.com/office/powerpoint/2010/main" val="3090630522"/>
      </p:ext>
    </p:extLst>
  </p:cSld>
  <p:clrMapOvr>
    <a:masterClrMapping/>
  </p:clrMapOvr>
  <p:transition spd="slow" advTm="2000">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标题 1">
            <a:extLst>
              <a:ext uri="{FF2B5EF4-FFF2-40B4-BE49-F238E27FC236}">
                <a16:creationId xmlns:a16="http://schemas.microsoft.com/office/drawing/2014/main" id="{BE9E59AE-0446-4017-B2BD-C38F13C16683}"/>
              </a:ext>
            </a:extLst>
          </p:cNvPr>
          <p:cNvSpPr>
            <a:spLocks noGrp="1"/>
          </p:cNvSpPr>
          <p:nvPr>
            <p:ph type="title"/>
          </p:nvPr>
        </p:nvSpPr>
        <p:spPr>
          <a:xfrm>
            <a:off x="951101" y="114431"/>
            <a:ext cx="1210588" cy="400110"/>
          </a:xfrm>
        </p:spPr>
        <p:txBody>
          <a:bodyPr/>
          <a:lstStyle/>
          <a:p>
            <a:r>
              <a:rPr lang="zh-CN" altLang="en-US" sz="2000" dirty="0"/>
              <a:t>系统功能</a:t>
            </a:r>
          </a:p>
        </p:txBody>
      </p:sp>
      <p:sp>
        <p:nvSpPr>
          <p:cNvPr id="27" name="文本框 26">
            <a:extLst>
              <a:ext uri="{FF2B5EF4-FFF2-40B4-BE49-F238E27FC236}">
                <a16:creationId xmlns:a16="http://schemas.microsoft.com/office/drawing/2014/main" id="{C7FB5E1D-89ED-41DC-ACD0-6DC68CB8F169}"/>
              </a:ext>
            </a:extLst>
          </p:cNvPr>
          <p:cNvSpPr txBox="1"/>
          <p:nvPr/>
        </p:nvSpPr>
        <p:spPr>
          <a:xfrm>
            <a:off x="706582" y="1274619"/>
            <a:ext cx="9758463" cy="369332"/>
          </a:xfrm>
          <a:prstGeom prst="rect">
            <a:avLst/>
          </a:prstGeom>
          <a:noFill/>
        </p:spPr>
        <p:txBody>
          <a:bodyPr wrap="square" rtlCol="0">
            <a:spAutoFit/>
          </a:bodyPr>
          <a:lstStyle/>
          <a:p>
            <a:r>
              <a:rPr lang="en-US" altLang="zh-CN" dirty="0">
                <a:solidFill>
                  <a:schemeClr val="bg1">
                    <a:lumMod val="50000"/>
                  </a:schemeClr>
                </a:solidFill>
              </a:rPr>
              <a:t>3</a:t>
            </a:r>
            <a:r>
              <a:rPr lang="zh-CN" altLang="en-US" dirty="0">
                <a:solidFill>
                  <a:schemeClr val="bg1">
                    <a:lumMod val="50000"/>
                  </a:schemeClr>
                </a:solidFill>
              </a:rPr>
              <a:t>、“案卷快速检索”功能，查找方便快捷</a:t>
            </a:r>
          </a:p>
        </p:txBody>
      </p:sp>
      <p:sp>
        <p:nvSpPr>
          <p:cNvPr id="28" name="文本框 27">
            <a:extLst>
              <a:ext uri="{FF2B5EF4-FFF2-40B4-BE49-F238E27FC236}">
                <a16:creationId xmlns:a16="http://schemas.microsoft.com/office/drawing/2014/main" id="{0E1410B2-653F-457F-99DB-AAEAF33C3A55}"/>
              </a:ext>
            </a:extLst>
          </p:cNvPr>
          <p:cNvSpPr txBox="1"/>
          <p:nvPr/>
        </p:nvSpPr>
        <p:spPr>
          <a:xfrm>
            <a:off x="706582" y="1911927"/>
            <a:ext cx="10266218" cy="646331"/>
          </a:xfrm>
          <a:prstGeom prst="rect">
            <a:avLst/>
          </a:prstGeom>
          <a:noFill/>
        </p:spPr>
        <p:txBody>
          <a:bodyPr wrap="square" rtlCol="0">
            <a:spAutoFit/>
          </a:bodyPr>
          <a:lstStyle/>
          <a:p>
            <a:r>
              <a:rPr lang="zh-CN" altLang="en-US" dirty="0">
                <a:solidFill>
                  <a:schemeClr val="bg1">
                    <a:lumMod val="50000"/>
                  </a:schemeClr>
                </a:solidFill>
              </a:rPr>
              <a:t>案卷数据全部存储再数据库中，用户可根据案件名称、案件编号、案件类型、时间等信息进行模糊或精确查找。高效快捷，解决了纸质档案容易破损、易污染、难查找的问题。</a:t>
            </a:r>
          </a:p>
        </p:txBody>
      </p:sp>
      <p:pic>
        <p:nvPicPr>
          <p:cNvPr id="2" name="图片 1">
            <a:extLst>
              <a:ext uri="{FF2B5EF4-FFF2-40B4-BE49-F238E27FC236}">
                <a16:creationId xmlns:a16="http://schemas.microsoft.com/office/drawing/2014/main" id="{FCD26800-E5D3-45AC-812C-C2F95EA9F763}"/>
              </a:ext>
            </a:extLst>
          </p:cNvPr>
          <p:cNvPicPr>
            <a:picLocks noChangeAspect="1"/>
          </p:cNvPicPr>
          <p:nvPr/>
        </p:nvPicPr>
        <p:blipFill>
          <a:blip r:embed="rId3"/>
          <a:stretch>
            <a:fillRect/>
          </a:stretch>
        </p:blipFill>
        <p:spPr>
          <a:xfrm>
            <a:off x="706582" y="2978724"/>
            <a:ext cx="4862945" cy="3659694"/>
          </a:xfrm>
          <a:prstGeom prst="rect">
            <a:avLst/>
          </a:prstGeom>
        </p:spPr>
      </p:pic>
      <p:pic>
        <p:nvPicPr>
          <p:cNvPr id="4" name="图片 3">
            <a:extLst>
              <a:ext uri="{FF2B5EF4-FFF2-40B4-BE49-F238E27FC236}">
                <a16:creationId xmlns:a16="http://schemas.microsoft.com/office/drawing/2014/main" id="{066BC2B4-B2B3-41F3-9F5C-14053ED464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6361" y="2978724"/>
            <a:ext cx="5943021" cy="3659695"/>
          </a:xfrm>
          <a:prstGeom prst="rect">
            <a:avLst/>
          </a:prstGeom>
        </p:spPr>
      </p:pic>
    </p:spTree>
    <p:extLst>
      <p:ext uri="{BB962C8B-B14F-4D97-AF65-F5344CB8AC3E}">
        <p14:creationId xmlns:p14="http://schemas.microsoft.com/office/powerpoint/2010/main" val="397824858"/>
      </p:ext>
    </p:extLst>
  </p:cSld>
  <p:clrMapOvr>
    <a:masterClrMapping/>
  </p:clrMapOvr>
  <p:transition spd="slow" advTm="2000">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标题 1">
            <a:extLst>
              <a:ext uri="{FF2B5EF4-FFF2-40B4-BE49-F238E27FC236}">
                <a16:creationId xmlns:a16="http://schemas.microsoft.com/office/drawing/2014/main" id="{BE9E59AE-0446-4017-B2BD-C38F13C16683}"/>
              </a:ext>
            </a:extLst>
          </p:cNvPr>
          <p:cNvSpPr>
            <a:spLocks noGrp="1"/>
          </p:cNvSpPr>
          <p:nvPr>
            <p:ph type="title"/>
          </p:nvPr>
        </p:nvSpPr>
        <p:spPr>
          <a:xfrm>
            <a:off x="951101" y="114431"/>
            <a:ext cx="1210588" cy="400110"/>
          </a:xfrm>
        </p:spPr>
        <p:txBody>
          <a:bodyPr/>
          <a:lstStyle/>
          <a:p>
            <a:r>
              <a:rPr lang="zh-CN" altLang="en-US" sz="2000" dirty="0"/>
              <a:t>系统功能</a:t>
            </a:r>
          </a:p>
        </p:txBody>
      </p:sp>
      <p:sp>
        <p:nvSpPr>
          <p:cNvPr id="27" name="文本框 26">
            <a:extLst>
              <a:ext uri="{FF2B5EF4-FFF2-40B4-BE49-F238E27FC236}">
                <a16:creationId xmlns:a16="http://schemas.microsoft.com/office/drawing/2014/main" id="{C7FB5E1D-89ED-41DC-ACD0-6DC68CB8F169}"/>
              </a:ext>
            </a:extLst>
          </p:cNvPr>
          <p:cNvSpPr txBox="1"/>
          <p:nvPr/>
        </p:nvSpPr>
        <p:spPr>
          <a:xfrm>
            <a:off x="539105" y="1274619"/>
            <a:ext cx="9758463" cy="369332"/>
          </a:xfrm>
          <a:prstGeom prst="rect">
            <a:avLst/>
          </a:prstGeom>
          <a:noFill/>
        </p:spPr>
        <p:txBody>
          <a:bodyPr wrap="square" rtlCol="0">
            <a:spAutoFit/>
          </a:bodyPr>
          <a:lstStyle/>
          <a:p>
            <a:r>
              <a:rPr lang="en-US" altLang="zh-CN" dirty="0">
                <a:solidFill>
                  <a:schemeClr val="bg1">
                    <a:lumMod val="50000"/>
                  </a:schemeClr>
                </a:solidFill>
              </a:rPr>
              <a:t>4</a:t>
            </a:r>
            <a:r>
              <a:rPr lang="zh-CN" altLang="en-US" dirty="0">
                <a:solidFill>
                  <a:schemeClr val="bg1">
                    <a:lumMod val="50000"/>
                  </a:schemeClr>
                </a:solidFill>
              </a:rPr>
              <a:t>、“灵活的权限分配”功能，日常管理更便捷</a:t>
            </a:r>
          </a:p>
        </p:txBody>
      </p:sp>
      <p:sp>
        <p:nvSpPr>
          <p:cNvPr id="28" name="文本框 27">
            <a:extLst>
              <a:ext uri="{FF2B5EF4-FFF2-40B4-BE49-F238E27FC236}">
                <a16:creationId xmlns:a16="http://schemas.microsoft.com/office/drawing/2014/main" id="{0E1410B2-653F-457F-99DB-AAEAF33C3A55}"/>
              </a:ext>
            </a:extLst>
          </p:cNvPr>
          <p:cNvSpPr txBox="1"/>
          <p:nvPr/>
        </p:nvSpPr>
        <p:spPr>
          <a:xfrm>
            <a:off x="539105" y="1911927"/>
            <a:ext cx="10266218" cy="646331"/>
          </a:xfrm>
          <a:prstGeom prst="rect">
            <a:avLst/>
          </a:prstGeom>
          <a:noFill/>
        </p:spPr>
        <p:txBody>
          <a:bodyPr wrap="square" rtlCol="0">
            <a:spAutoFit/>
          </a:bodyPr>
          <a:lstStyle/>
          <a:p>
            <a:r>
              <a:rPr lang="zh-CN" altLang="en-US" dirty="0">
                <a:solidFill>
                  <a:schemeClr val="bg1">
                    <a:lumMod val="50000"/>
                  </a:schemeClr>
                </a:solidFill>
              </a:rPr>
              <a:t>对于不同的级别的案卷，系统可分级设置，并根据不同级别用户灵活分配审批权限，具有审批权限人员可通过案件管理平台对相对案卷的出入库进行无纸化远程审批，高效便捷。</a:t>
            </a:r>
          </a:p>
        </p:txBody>
      </p:sp>
      <p:pic>
        <p:nvPicPr>
          <p:cNvPr id="3" name="图片 2">
            <a:extLst>
              <a:ext uri="{FF2B5EF4-FFF2-40B4-BE49-F238E27FC236}">
                <a16:creationId xmlns:a16="http://schemas.microsoft.com/office/drawing/2014/main" id="{3C94BA81-2C3D-4E6F-B735-20AD727A91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106" y="2826234"/>
            <a:ext cx="10766204" cy="3906982"/>
          </a:xfrm>
          <a:prstGeom prst="rect">
            <a:avLst/>
          </a:prstGeom>
        </p:spPr>
      </p:pic>
    </p:spTree>
    <p:extLst>
      <p:ext uri="{BB962C8B-B14F-4D97-AF65-F5344CB8AC3E}">
        <p14:creationId xmlns:p14="http://schemas.microsoft.com/office/powerpoint/2010/main" val="3214699655"/>
      </p:ext>
    </p:extLst>
  </p:cSld>
  <p:clrMapOvr>
    <a:masterClrMapping/>
  </p:clrMapOvr>
  <p:transition spd="slow" advTm="2000">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标题 1">
            <a:extLst>
              <a:ext uri="{FF2B5EF4-FFF2-40B4-BE49-F238E27FC236}">
                <a16:creationId xmlns:a16="http://schemas.microsoft.com/office/drawing/2014/main" id="{BE9E59AE-0446-4017-B2BD-C38F13C16683}"/>
              </a:ext>
            </a:extLst>
          </p:cNvPr>
          <p:cNvSpPr>
            <a:spLocks noGrp="1"/>
          </p:cNvSpPr>
          <p:nvPr>
            <p:ph type="title"/>
          </p:nvPr>
        </p:nvSpPr>
        <p:spPr>
          <a:xfrm>
            <a:off x="951101" y="114431"/>
            <a:ext cx="1210588" cy="400110"/>
          </a:xfrm>
        </p:spPr>
        <p:txBody>
          <a:bodyPr/>
          <a:lstStyle/>
          <a:p>
            <a:r>
              <a:rPr lang="zh-CN" altLang="en-US" sz="2000" dirty="0"/>
              <a:t>系统功能</a:t>
            </a:r>
          </a:p>
        </p:txBody>
      </p:sp>
      <p:sp>
        <p:nvSpPr>
          <p:cNvPr id="27" name="文本框 26">
            <a:extLst>
              <a:ext uri="{FF2B5EF4-FFF2-40B4-BE49-F238E27FC236}">
                <a16:creationId xmlns:a16="http://schemas.microsoft.com/office/drawing/2014/main" id="{C7FB5E1D-89ED-41DC-ACD0-6DC68CB8F169}"/>
              </a:ext>
            </a:extLst>
          </p:cNvPr>
          <p:cNvSpPr txBox="1"/>
          <p:nvPr/>
        </p:nvSpPr>
        <p:spPr>
          <a:xfrm>
            <a:off x="539105" y="1274619"/>
            <a:ext cx="9758463" cy="369332"/>
          </a:xfrm>
          <a:prstGeom prst="rect">
            <a:avLst/>
          </a:prstGeom>
          <a:noFill/>
        </p:spPr>
        <p:txBody>
          <a:bodyPr wrap="square" rtlCol="0">
            <a:spAutoFit/>
          </a:bodyPr>
          <a:lstStyle/>
          <a:p>
            <a:r>
              <a:rPr lang="en-US" altLang="zh-CN" dirty="0">
                <a:solidFill>
                  <a:schemeClr val="bg1">
                    <a:lumMod val="50000"/>
                  </a:schemeClr>
                </a:solidFill>
              </a:rPr>
              <a:t>5</a:t>
            </a:r>
            <a:r>
              <a:rPr lang="zh-CN" altLang="en-US" dirty="0">
                <a:solidFill>
                  <a:schemeClr val="bg1">
                    <a:lumMod val="50000"/>
                  </a:schemeClr>
                </a:solidFill>
              </a:rPr>
              <a:t>、“案卷信息可视化统计”功能，帮助直观全局信息</a:t>
            </a:r>
          </a:p>
        </p:txBody>
      </p:sp>
      <p:sp>
        <p:nvSpPr>
          <p:cNvPr id="28" name="文本框 27">
            <a:extLst>
              <a:ext uri="{FF2B5EF4-FFF2-40B4-BE49-F238E27FC236}">
                <a16:creationId xmlns:a16="http://schemas.microsoft.com/office/drawing/2014/main" id="{0E1410B2-653F-457F-99DB-AAEAF33C3A55}"/>
              </a:ext>
            </a:extLst>
          </p:cNvPr>
          <p:cNvSpPr txBox="1"/>
          <p:nvPr/>
        </p:nvSpPr>
        <p:spPr>
          <a:xfrm>
            <a:off x="539105" y="1911927"/>
            <a:ext cx="10266218" cy="646331"/>
          </a:xfrm>
          <a:prstGeom prst="rect">
            <a:avLst/>
          </a:prstGeom>
          <a:noFill/>
        </p:spPr>
        <p:txBody>
          <a:bodyPr wrap="square" rtlCol="0">
            <a:spAutoFit/>
          </a:bodyPr>
          <a:lstStyle/>
          <a:p>
            <a:r>
              <a:rPr lang="zh-CN" altLang="en-US" dirty="0">
                <a:solidFill>
                  <a:schemeClr val="bg1">
                    <a:lumMod val="50000"/>
                  </a:schemeClr>
                </a:solidFill>
              </a:rPr>
              <a:t>系统自动生成统计报表，详细记录在库案卷数量及存储位置、已出库案卷数量、移交情况及其他相关信息，案卷信息一目了然。可对案卷存储情况有全面的掌握，。</a:t>
            </a:r>
          </a:p>
        </p:txBody>
      </p:sp>
      <p:pic>
        <p:nvPicPr>
          <p:cNvPr id="5" name="图片 4">
            <a:extLst>
              <a:ext uri="{FF2B5EF4-FFF2-40B4-BE49-F238E27FC236}">
                <a16:creationId xmlns:a16="http://schemas.microsoft.com/office/drawing/2014/main" id="{106368F6-AF68-4D69-9C65-AED2FFB163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105" y="2826234"/>
            <a:ext cx="10849332" cy="3655435"/>
          </a:xfrm>
          <a:prstGeom prst="rect">
            <a:avLst/>
          </a:prstGeom>
        </p:spPr>
      </p:pic>
    </p:spTree>
    <p:extLst>
      <p:ext uri="{BB962C8B-B14F-4D97-AF65-F5344CB8AC3E}">
        <p14:creationId xmlns:p14="http://schemas.microsoft.com/office/powerpoint/2010/main" val="1426874065"/>
      </p:ext>
    </p:extLst>
  </p:cSld>
  <p:clrMapOvr>
    <a:masterClrMapping/>
  </p:clrMapOvr>
  <p:transition spd="slow" advTm="2000">
    <p:push/>
  </p:transition>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6EDA41B8-4DD8-484E-A498-8AAF89A1BDA7"/>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Ghjzk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BoY85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GhjzkiQtduluAIAAFMKAAAhAAAAdW5pdmVyc2FsL2ZsYXNoX3NraW5fc2V0dGluZ3MueG1slVZtb9owEP6+X4HYd9K90kkpEqVMqtSt1Vr1u5MciYVjR7ZDx7+fz7EbGwhknCrhu+fxne+NpmpL+eLDZJLmggn5DFpTXirUeN2EFjfTrNVa8FkuuAauZ1zImrDp4uNP+0kTi7zEEjuQYzkbkkPvZm4/YyjOx7c5yhAhF3VD+P5BlGKWkXxbStHy4mJo1b4BySjfGuTVj/lqPeiAUaXvNdRRTOtrlHGURoJSgCF9X6NcZDGSAfOeruxnJKd3df71B7QdVVRb2vITyhCtISXESb5eogzjubk9rsoc5TxBw19toF8+owxCGdmDjC+/+4oyyBBN2/xPjzRSlJjQmHO+iO8cJkhhxg+jukK5SMAHoaOLVXDpsW+9C0Duazj3KY6rFOwJ83qwELDoGYOFli2kiT91NlWJt8dWm/mAxYYwZQChqgc9maCfSKv8NbGux/2BN8qLAOQUPeJVsLaGVRdvAIz1PX61urWrIozvXRcEKGHnlEGEvbJH/jZpPUIGyh75zGgBj5ztj+CHlo7jS3xLXDHPZ99YgRNz9PnyJ29FTw84uCpw7RQeU4sCFgrDeaE1YNXSxOq6kJKjmFJOdrQkmgr+C3HZ3j5GpcmBwXXa6b5KNdUMTrWbjdEs6bBe9hx3o7PG7dj9KPSP684TbXb4zZRoTfKqNj9KajpxPDMkJjHT5DQDt6SBg7znGxFwrO8hUk3kFuSLEGysGy40qLHXi260huBpEuQgTU5nOXWXnEo/b+sM5NpUjYLyWY6VHbCiZcXMn36l8AbFAWPA2lF1Ze7jhL73ZaBwTQBE5pXv2u7QWeqWacpgB372A4V98tDbUmW6dKjhlvoBNjpsOacZ1ZNuVfS9Eq+QQH8C/2rCii4+sIxoe00yZV8WTb5fwn0s0Vr22wybL1xk9ux6KbrY2I8zaJT4z+Q/UEsDBBQAAgAIAGhjzk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GhjzkihT/+0mQEAAB0GAAAfAAAAdW5pdmVyc2FsL2h0bWxfc2tpbl9zZXR0aW5ncy5qc42Uy27CMBBF93xF5G4rRJ/Q7lChUiUWlcqu6sIJQ4hwbMt2UlLEvzdjXrHjlHo28c3JHc9Enm0vqhdJSPQcbe2z3b+7e6sBakYVcO3qrEPPUSeaZQuYZzmwjAPxkPL46UnenYmQMeHWNK4+0FY3/IjAN0vKdBOXAQsV0HRAKwPad0DbhBL/OJUdqtpX1GhzXBgjeD8R3AA3fS5UTi1Drl7tahbowaIEdQFd0gQc06FdXeTZ8WGI0eQSkUvKq5lIRT+myTpVouCLrvyrSoKqf/h6Dwyehi9Tx45l2rwZyP3E0xFGNykVaA2HvI9TjCDMaAys4Tuw6w/UMW4X5NFlpjNzpMc3GE1a0hRaXRqNMVyM116tbg4x2pyBjdkTd7cYDsFoBaplNbnHcEAhC/mPHyiVSLEjLbTd8xPKBF1kPD2kHmAEOTws2nZ171yoPf6EOFdIeFdoFbp9edfk8MHQvTfBq6u9vLOQHQuJPJBDBDTZNYOsoXMY488R3H9GhBpDk1Vej4d6NNZtoGoNai4Eq0//demcfq7e7hdQSwMEFAACAAgAWmfO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WmfOSFHldcZvAAAAdgAAABwAAAB1bml2ZXJzYWwvbG9jYWxfc2V0dGluZ3MueG1sDcyxDoJADIDhnadouoO6OXAwmLipg/AADVfIJb3WcI2Rt/e2f/jy9+MvC3x5L8k04KU7I7AuFpNuAefp3l4RipNGElMOqIYwDk0vtpC82b3CAh+hg/eJcw3nJ+Uqb6bO6vBSOaCFR32uiSOehuYP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FpnzkjJGH6LcgEAAPsCAAApAAAAdW5pdmVyc2FsL3NraW5fY3VzdG9taXphdGlvbl9zZXR0aW5ncy54bWyNUttqGzEQfc9XiPyAJY1uC1uDblsMwSnEEPpUtl61LE20ZaXQEPTx1SYxjhuXVvM0c86cYUanTT/GaB9Snu7Hpz6PU7wJOY/xe1pfINTup7tp/jSHFHJaHSu3YxymX5v4bVpqtZpyH4d+HuyCpjVG3fNDSmrlVM2YYRRJ5qlXyHluK9aAa8BWzFFi29UfEi+6c9iHmM+rtqsT9H3DJqYw500cwuMaTtlvodMNPs79MFZeWgu2RDlMLY4tgRjhkvtCNQAIZLkjDhcpG6kJ8phxDMUoChQQ4Zw0ohBJOdSsa0RVYb4RiEnGqCvU09qNtDaO2iKhIUTXaV41tnSdkRgjQggwV7iAzmBU2VA1NKjlgODAgCjaaKIAdbYzHSveeWE5UtQLjAszBjA+Hve43dtzHav/vc7hnP8QPPsFZ9HFW6sz5mr3D/Ncybtw//OuzwF97VPYDB8u7fV257e7L9fbq8+Xr9589vGBuRi2bv5Xf/8GUEsDBBQAAgAIAFpnzkgM1XO42g4AAKcbAAAXAAAAdW5pdmVyc2FsL3VuaXZlcnNhbC5wbmftV/lXk1e3fqktWhWH1XpFAsShX1uRglEBmYIIFl01QCSVgoRQUSlTkCEJUwItXxVRSEcGEdBoA2FIjJEpgUSqkLYRohKIEAPaFJCMQkxCJnJf8OvqXXet+xdcfnhX3v3kPec8Z+/n7LP3pcjwMIe1TmsBAHA4djT0BACs2gIAb5WusQcR+x/Eu8Afu+wTYYcB+pDzLGi8nRSMCAYAJnmd5ct3QPvd80djsgFgw/2lx46f0XQGACABx0KDUbnxKimi5YOpbfwXxuNGgAR02m3tQ5z/iNLy8QcJpTvlh1GbHhR/QP/pbVjX5s05NyjfXC/dvqMJ8t6O72rqNE9+J/7AD4jKNihsd/c39q71GKqhN9PVftIRIaNFWPNZS7Lpz8ueJxuI+jH5jxFwX+2Li9C3AMDyaM3IuhEH7esQlEUGtX0VDW7ji2aS43AMKo5b2I3eBAAJdfJSVtOCScGQLPHvoNV3oRouyc+Bo9OiAjNnGUXWVP/3wO9q5Zc+k64HgGL0JdA923e6ga+lTeCQnRTw29LSFXAFXAFXwBVwBVwBV8AVcAVcAf8fglVcy7wA7Jru3QgFO4pNm8HXQ6Eo8J/NSDsACP2/Qd+P3ehx3XfyZ3+pOhkBN/4l71sNjZNmCwN9rrHROLMcP6pSqVcDgGIwkYvtwSFFKk/Pnle/xst+je0Y3aYgiIkgFDTdlatpWrBohdE8qypDAim42Sw51cnhBAFAnGI4Iqj3y8mAcFHXbfUpQkNS+8MjEK2aQqJyntmIKpctQrg5rWBVRg6OwzH/mL9onBHmaCtJ2trJVpDPj6keRdpBn+iIgLkHNUGLc2Txw5lc+MLzEqjeKvDkFY70GGdOCAa153T7IQKrtsHWkzLRVShuULD5v+WlJUqyNga+fjRgrrk6qfIjb6WFCD9luwCSkVrmTGYaG2l9sbHoK42htXJ2NPAdHStQ4/PMUFF2OTZtmUtT35iQpGexvo71KZrtkGA503fW/sDusb89NV2bATez4ypkTUQMDGm20Dlq0w73lOdw0n9NVZ7CxkD+3R5PbMOldsMYrlu9Ihl5MnOeNNzg6EtOT4ulq1PRRYGVqYs9E3m++m1DbDV6QwV29T28buDBTTJ83BUTfowwmST1a7xFGpgxfiiaQD6WNl2mcIIuNgd/4aCWpzo8YZ8957VdZV+oG3od8F2LYnzK9NsIqWH1S50H8dtQIs85N/rQqLCZy9jkHMTa/K/E7vyAK/ujvY42CN2e5Qwj0qvXK1x3XcTeVN9fIA1n4Rr4MuMXyLnEay+eTaXdktjdRtfNKSv2NFI5Gha2LioqSKHmQg+jnL8qPH5GvKYpeDZgbxy/pgwaYT1eGcRxKhSLzypHDDL3ww4W/nWu/UxizT7XjV4JmHpcU1GGaYxecMWZXW7iujZKKiGZMAx+osJIt0RKXnYEZvsD3i3CcQL/pyiR1BbTOUSjicu0Juta5GanVT3YidaJd+snd6tFh/A9kKE5XBBn8xaBHR7cYHUV07KXzjpFklwnShM/kA7QBekc4iW1MXe9tAP0Hf9ResFoWzZo2I3SyL9em9cg3XHmBBAqkydGSq2TVU1ryu3ifTI6nEWDKdtjtO/0k1vMY2hh00s6r7RMipPU4xTOIZ0qkBN7NqLIFMWxeLDTV7Vm/8Grfjar72s9NYMaaRhU6fvgoUe+Wv+KnRdCvHVWum/L+7oYvZr12jma+O/kDd1Ggpt8fm5z4z5beH9rJRQKdZMZXOR3MtH3qZO0p68dj3UyFVlif7f6vOmakYtQUpdpQUbe6HqU8M/64T7/CkaCS+dM5Cva9Aez/mBb9ypGfc9qeg3xHCgeJ6Wc9lX5eT6WNog8kMi+2+oI3OghnOUb5W1nZaZze0Pq+UCSt47l+CKyRG/qRr0ufwX5HonhPy+Ib6QnubaKD5Hik3xvN6SDUbpTnh+nzj5Fj0YF6J8mtvBsVo2toMNGyJ/6OXr8bOdsR6BidOycNJ1G4/TkLDF0bwwx9LVKvO89Ydp2SsubJVuXBHOS/PVfnqvLyiIdHg0kpNdNhUVcmGM2/pIu5htpRDTU023XzoEep9/IeTh8QhzcRtGvqWA+s7AgdpFVYjFiFciSUFUV0okU+x4+WyW5szvthFTLFNkp56cEtgIqY4irGUL1LPx5OUkrn0d4Fi4HXCHCyztEokEMIW+ZZkw4pnCuP+Y8TqBuBvmdmJ9JVDh894ufNmBanCoIYFTMRATqRF78zryaGBcDH5eTlKFgp8QT0UMS6vIu0sHpiNc8IZ1MdZiVs/REaVNtIwYtyR3Xi8vrhQ8q3F3ueF74y7An9J3zOSDDK8EFCNx2ZeVuHbMpL98gJUjsCJ2qsSwjTl4cV2KCDWoHeHxx+LKmquXcchr2PrV0nAqya4V/NukShG/HOq1S+NXTa+VPuap8OY4yTU6cn68+OJRDtjPD2VbYkvePa+9x4yenBdNi7hRKq9C1UY1e19+6SWUGeSNq4yMImS810aVrn79kzyT2Ru2nOh0lCNYrqFNfsyT6tHh88vDdOOzi+LKLaMk963w0tfl9AQfcQX2thxJfIwuUT8MQiddPuX04LfgU9ZCvWFucWZn/4BBCq3Mv94mbZgHtWATu2rUq6eedEeekfpIrNPVkVxoadcVYxwyXavIdHJHtVxqZRT4qTogo8abko9o3ZGQHzZGrJxAl03Pqh9Xye7GrJWo0DSthTc2zEMPVk0TVGz1FKMT+n+MwghvQEnmHw95rfExBc7LvdZekjXKzh9sfCgaPhDc6fiW+m5wQMNHbsOr02w/nF7pbsA0P2biOmsbMho2XyvbpZV+QujcKmBSKK0QKHwPvvDBxIJSP8nSXWr5cPBiJqJ34Xr7kgW3eiESSoX14KVcM07Y+Dimh5EjsHdmyAW5KsyzLASso/TY/5Na0sGTC6f2qqX2yfHay61EyCyLrOmgv5fvVStpYCAQOo+gYsbb43Bs90p8Ve6FvDe3q9H4oK/HIkVn97x9STpcsXYotk7ZFQ9LG0hj0SS0bV5yKE/JhOE3Pw5TFhV/aYTjBz6AvsHVfDh+YJmD8lxXNaU6MJOQ1gvJ45OKjB7XBOxNg37trTUpzH76urZ6cJJt3chZOszbt+lSe2nZquIMsxD5R/QiKy9trROVq4Khn2E3VmqQY7u/eRUratFBrj5yDCpLFeZfUizlujvK+/Jk6At2VtPBiREYOIv282jU3AWdWdTZ8sssjgaM2HqROBefUzZ0+EeXDW47O+loqjGd+I56xI725o+seziv72axtYJa9oF2YZKVeFaKufK3da98rc7gFuxfvak4d997rqnkmzjxf+DrZuPUH/eP/MCw3w4buinmpTuZzloJ4xv6i411Uo+HYBWaR0N9NzgQ/Q4T2/8pb1DFGGCRdC+t802q5X0SQ9fXYvva0tmH01lcYqTbTGSWue4J2auxWpP7DcSpL+59T5i379ibV112eai3oLpwF9dSjH09VMROhXulOjzxuUq7IjPOMINW+vfXCXKXJxAx/o2nRATW/kHqDSqSctvRVxOIraFO1R/llZflpOeYz7yGZkUk7SVYFpnPHY9rZ1Do1u9gmrydrMQevYtL8dHGQKEP44PL1M7xNc6s8ud5nMZCLZ6cL2Tg8TMPKz6QVkbe2Yo1YCcD6qKHwTiBJ2UxFrBr3cBsIq0pxWqW6Ks89KW4/MLpHtv4IglM/G98ogS4lpJSrGVqLqf1KmRG+YYtDe1EK5icTd3SbocA4MA4Dtf6edPHpp6jj8qDFZrLX4OPbl09l9OJ0VTzLWd2iWZPdZzEKi+DmaohixI5ewFXeLIBXGl0acV8ihUzYeTqjlrSDIdG3nkqq84skq/BaMTr+DWmvi/0BOAFeYl+N7s6aeo7J8fCqlh7oYoi/i6VWoLVTXkfpAj6Tx8UkxTPsx2TzsOdwVGfQsiNVsWqyyRGFhg/tE1kyoZUpNeMf6azziLuZgTr2QQ+I2ceh9YbrOl31Sz3fm3L6BK8YzQuBrQ6hQdWQjJ5MKhczxLMtmqN5ZqlmPHiPDxe7fXCEPSOAg9mNVvLCsUuM0twTZac5NnzkEhU4yVZsW6bsTStJdWnl5HnhqqqWzxVRxI0Jl2aBOq0cktlaukrZRDCZ+uKW71BPfKaU8mf+S7VQWeGvPlhAyNpwofnB1Pa7HrVVtOFQ3kK/Jz2m4vINSGh2u9p4hwyeDJE/QqZtV1DXkjPHc39cXiLx5fKxGNn3YED0iSQdcl375DPPdv73UaOqi6AUdxfox5Ik1tt7kLBuVYeEXvbtE4fDgqzuBptlRpX1bIEdfCBaUe9pfllPZvntimTCi5ybqSZC3ROp7n3Csphhy/pWnkZHikSfTKZDEurCoMS7gZXXmrFQMPuFf25tbwwJ0h8oLbvUtJAst38c1/Ymyq4h/2M8WFOkF+PgNov2pWGPx9U3Q0caG0jj6hJiadkxw1yjSTmftSm2alCwsDDcP+pA6Y41FI7xyXM7P/+nZBP9U7LtBsuSznEzzxMJowU5SKwUfQuDa7oP3AWDx8CI6EGf+G9EdR/8e4NNwmS88HftXUFSsHRDsYp0JVFUfv1NoZldz9hSENZPntsggSnn6VJJBo/oXRz76X1vnmXKM1oYaIjzT5ga0A/5a+L2F0+nECaJBDNIjRlBE+PE3mDon20olt6yFfWXY6tsMFPAIn8OMnbDBu33A6c90iZGf6acKNBITbxkYcpYbCPH47lNrr3Kz/2+WfFshnV9qQjnk7SyfMnZuNw/ktIq5qaHJ5CZm6FnzMousE1RKgl71BwN13vnBdBhprQasAeapa8DnlOafT4Oh7njXbbWp3wxQvQbqI0oCDviO+qfxj//Gwe/5V2deYuOSTax15eFueb9pUzc4RURCQCN8p3lRjxT0/WqkWQzZEaiLKilBJVUBOUtipStHi15Uj8AeBW16391f3EmeQtjfBtoS1ARcSawGxmv+dsAT7rkbyPWmpTVAQ54Go0LRSQhkcOdkySJxxoAuI2y7qVCKRSqhmvG6nRiTOcesCNEeaJ8LEWxbYsOZ9YgbKyad7DgPMCxI+Gh9MMJ3/w3UEsDBBQAAgAIAFpnzkhwa966SwAAAGoAAAAbAAAAdW5pdmVyc2FsL3VuaXZlcnNhbC5wbmcueG1ss7GvyM1RKEstKs7Mz7NVMtQzULK34+WyKShKLctMLVeoAIoBBSFASaESyDVCcMszU0oybJXMzUwRYhmpmekZJbZKpuYmcEF9oJEAUEsBAgAAFAACAAgAaGPOSBUOrShkBAAABxEAAB0AAAAAAAAAAQAAAAAAAAAAAHVuaXZlcnNhbC9jb21tb25fbWVzc2FnZXMubG5nUEsBAgAAFAACAAgAaGPOSAh+CyMpAwAAhgwAACcAAAAAAAAAAQAAAAAAnwQAAHVuaXZlcnNhbC9mbGFzaF9wdWJsaXNoaW5nX3NldHRpbmdzLnhtbFBLAQIAABQAAgAIAGhjzkiQtduluAIAAFMKAAAhAAAAAAAAAAEAAAAAAA0IAAB1bml2ZXJzYWwvZmxhc2hfc2tpbl9zZXR0aW5ncy54bWxQSwECAAAUAAIACABoY85IKpYPZ/4CAACXCwAAJgAAAAAAAAABAAAAAAAECwAAdW5pdmVyc2FsL2h0bWxfcHVibGlzaGluZ19zZXR0aW5ncy54bWxQSwECAAAUAAIACABoY85IoU//tJkBAAAdBgAAHwAAAAAAAAABAAAAAABGDgAAdW5pdmVyc2FsL2h0bWxfc2tpbl9zZXR0aW5ncy5qc1BLAQIAABQAAgAIAFpnzkg9PC/RwQAAAOUBAAAaAAAAAAAAAAEAAAAAABwQAAB1bml2ZXJzYWwvaTE4bl9wcmVzZXRzLnhtbFBLAQIAABQAAgAIAFpnzkhR5XXGbwAAAHYAAAAcAAAAAAAAAAEAAAAAABURAAB1bml2ZXJzYWwvbG9jYWxfc2V0dGluZ3MueG1sUEsBAgAAFAACAAgARJRXRyO0Tvv7AgAAsAgAABQAAAAAAAAAAQAAAAAAvhEAAHVuaXZlcnNhbC9wbGF5ZXIueG1sUEsBAgAAFAACAAgAWmfOSMkYfotyAQAA+wIAACkAAAAAAAAAAQAAAAAA6xQAAHVuaXZlcnNhbC9za2luX2N1c3RvbWl6YXRpb25fc2V0dGluZ3MueG1sUEsBAgAAFAACAAgAWmfOSAzVc7jaDgAApxsAABcAAAAAAAAAAAAAAAAApBYAAHVuaXZlcnNhbC91bml2ZXJzYWwucG5nUEsBAgAAFAACAAgAWmfOSHBr3rpLAAAAagAAABsAAAAAAAAAAQAAAAAAsyUAAHVuaXZlcnNhbC91bml2ZXJzYWwucG5nLnhtbFBLBQYAAAAACwALAEkDAAA3JgAAAAA="/>
  <p:tag name="ISPRING_PRESENTATION_TITLE" val="10079.pptx"/>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1289</Words>
  <Application>Microsoft Office PowerPoint</Application>
  <PresentationFormat>宽屏</PresentationFormat>
  <Paragraphs>106</Paragraphs>
  <Slides>13</Slides>
  <Notes>11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13</vt:i4>
      </vt:variant>
    </vt:vector>
  </HeadingPairs>
  <TitlesOfParts>
    <vt:vector size="20" baseType="lpstr">
      <vt:lpstr>Calibri Light</vt:lpstr>
      <vt:lpstr>新宋体</vt:lpstr>
      <vt:lpstr>华文新魏</vt:lpstr>
      <vt:lpstr>Arial</vt:lpstr>
      <vt:lpstr>Calibri</vt:lpstr>
      <vt:lpstr>微软雅黑</vt:lpstr>
      <vt:lpstr>Office 主题</vt:lpstr>
      <vt:lpstr>PowerPoint 演示文稿</vt:lpstr>
      <vt:lpstr>公司简介</vt:lpstr>
      <vt:lpstr>建设背景</vt:lpstr>
      <vt:lpstr>系统概述</vt:lpstr>
      <vt:lpstr>系统功能</vt:lpstr>
      <vt:lpstr>系统功能</vt:lpstr>
      <vt:lpstr>系统功能</vt:lpstr>
      <vt:lpstr>系统功能</vt:lpstr>
      <vt:lpstr>系统功能</vt:lpstr>
      <vt:lpstr>系统功能</vt:lpstr>
      <vt:lpstr>工作流程</vt:lpstr>
      <vt:lpstr>产品介绍</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10079.pptx</dc:title>
  <dc:creator/>
  <cp:lastModifiedBy/>
  <cp:revision>1</cp:revision>
  <dcterms:created xsi:type="dcterms:W3CDTF">2017-02-23T02:39:51Z</dcterms:created>
  <dcterms:modified xsi:type="dcterms:W3CDTF">2024-09-02T07:35:07Z</dcterms:modified>
</cp:coreProperties>
</file>